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67"/>
  </p:notesMasterIdLst>
  <p:handoutMasterIdLst>
    <p:handoutMasterId r:id="rId68"/>
  </p:handoutMasterIdLst>
  <p:sldIdLst>
    <p:sldId id="1569" r:id="rId6"/>
    <p:sldId id="2642" r:id="rId7"/>
    <p:sldId id="663" r:id="rId8"/>
    <p:sldId id="2675" r:id="rId9"/>
    <p:sldId id="1604" r:id="rId10"/>
    <p:sldId id="1290" r:id="rId11"/>
    <p:sldId id="1292" r:id="rId12"/>
    <p:sldId id="2676" r:id="rId13"/>
    <p:sldId id="684" r:id="rId14"/>
    <p:sldId id="728" r:id="rId15"/>
    <p:sldId id="2677" r:id="rId16"/>
    <p:sldId id="691" r:id="rId17"/>
    <p:sldId id="2678" r:id="rId18"/>
    <p:sldId id="686" r:id="rId19"/>
    <p:sldId id="1305" r:id="rId20"/>
    <p:sldId id="2701" r:id="rId21"/>
    <p:sldId id="687" r:id="rId22"/>
    <p:sldId id="2702" r:id="rId23"/>
    <p:sldId id="2640" r:id="rId24"/>
    <p:sldId id="312" r:id="rId25"/>
    <p:sldId id="2682" r:id="rId26"/>
    <p:sldId id="2643" r:id="rId27"/>
    <p:sldId id="780" r:id="rId28"/>
    <p:sldId id="2664" r:id="rId29"/>
    <p:sldId id="2683" r:id="rId30"/>
    <p:sldId id="2714" r:id="rId31"/>
    <p:sldId id="1314" r:id="rId32"/>
    <p:sldId id="2684" r:id="rId33"/>
    <p:sldId id="1406" r:id="rId34"/>
    <p:sldId id="2685" r:id="rId35"/>
    <p:sldId id="2704" r:id="rId36"/>
    <p:sldId id="2686" r:id="rId37"/>
    <p:sldId id="2705" r:id="rId38"/>
    <p:sldId id="2687" r:id="rId39"/>
    <p:sldId id="2706" r:id="rId40"/>
    <p:sldId id="2688" r:id="rId41"/>
    <p:sldId id="2707" r:id="rId42"/>
    <p:sldId id="513" r:id="rId43"/>
    <p:sldId id="1375" r:id="rId44"/>
    <p:sldId id="1400" r:id="rId45"/>
    <p:sldId id="1357" r:id="rId46"/>
    <p:sldId id="1119" r:id="rId47"/>
    <p:sldId id="2689" r:id="rId48"/>
    <p:sldId id="1403" r:id="rId49"/>
    <p:sldId id="1397" r:id="rId50"/>
    <p:sldId id="2693" r:id="rId51"/>
    <p:sldId id="388" r:id="rId52"/>
    <p:sldId id="2694" r:id="rId53"/>
    <p:sldId id="2700" r:id="rId54"/>
    <p:sldId id="2696" r:id="rId55"/>
    <p:sldId id="2699" r:id="rId56"/>
    <p:sldId id="2709" r:id="rId57"/>
    <p:sldId id="2713" r:id="rId58"/>
    <p:sldId id="2712" r:id="rId59"/>
    <p:sldId id="2691" r:id="rId60"/>
    <p:sldId id="2697" r:id="rId61"/>
    <p:sldId id="2715" r:id="rId62"/>
    <p:sldId id="2692" r:id="rId63"/>
    <p:sldId id="2698" r:id="rId64"/>
    <p:sldId id="355" r:id="rId65"/>
    <p:sldId id="288" r:id="rId66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5E5E5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DCB2E629-E07A-4406-8138-6AA0722739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FF053BBC-6A62-4280-9F0D-87C1B8F1A358}"/>
              </a:ext>
            </a:extLst>
          </p:cNvPr>
          <p:cNvSpPr>
            <a:spLocks noGrp="1"/>
          </p:cNvSpPr>
          <p:nvPr>
            <p:ph type="body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4E49F707-9D9B-4406-B3FD-937A60F48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8B0BC-6126-40CB-A0BF-9C08DF9A74D4}" type="slidenum">
              <a:rPr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22857742-2D9F-4288-A54D-29890976F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B69EE07F-5D59-4F4B-BF16-2A7E29AAA4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687557F7-F26E-4BBA-9AC5-61EB898F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EA69DB-2C06-4639-9396-AF931328993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4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EC4EF849-6025-458E-8CE6-56DA39A270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8ED38C10-65B9-4E77-A1DD-044B64663C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61AFE8C8-93AE-4F5C-9476-E01ADBEA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DAF05A1-5E3D-43FB-8510-17C95F8541D5}" type="slidenum">
              <a:rPr lang="zh-CN" altLang="en-US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6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EC4EF849-6025-458E-8CE6-56DA39A270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8ED38C10-65B9-4E77-A1DD-044B64663C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61AFE8C8-93AE-4F5C-9476-E01ADBEAE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DAF05A1-5E3D-43FB-8510-17C95F8541D5}" type="slidenum">
              <a:rPr lang="zh-CN" altLang="en-US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52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CE643E2-3111-4ED1-B94F-2B4533B3FB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6CD2D535-8078-4678-A802-03E931B614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2820C392-0965-47D1-9C4B-FECCE7789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A61E95A-9217-4293-A81C-8C2F80B99148}" type="slidenum">
              <a:rPr lang="zh-CN" altLang="en-US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6A13C956-96D8-40DA-9B4C-2242621B3D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2E41B7D1-67B8-49C4-879F-60B327521A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接下来，我们来学习内部类，学完内部类之后，要求大家知道内部类的格式和使用。</a:t>
            </a:r>
            <a:endParaRPr lang="en-US" altLang="zh-CN"/>
          </a:p>
          <a:p>
            <a:r>
              <a:rPr lang="zh-CN" altLang="en-US"/>
              <a:t>在讲解内部类之前，我们先对内部类做一个简单的描述。</a:t>
            </a:r>
            <a:endParaRPr lang="en-US" altLang="zh-CN"/>
          </a:p>
          <a:p>
            <a:r>
              <a:rPr lang="zh-CN" altLang="en-US"/>
              <a:t>内部类，顾名思义，就是在一个类中定义一个类。</a:t>
            </a:r>
            <a:endParaRPr lang="en-US" altLang="zh-CN"/>
          </a:p>
          <a:p>
            <a:r>
              <a:rPr lang="zh-CN" altLang="en-US"/>
              <a:t>我们来看一下格式，这就是内部类的定义格式。</a:t>
            </a:r>
            <a:endParaRPr lang="en-US" altLang="zh-CN"/>
          </a:p>
          <a:p>
            <a:r>
              <a:rPr lang="zh-CN" altLang="en-US"/>
              <a:t>讲解完毕格式和和针对格式给出的范例，以及访问特点后，我们到代码中演示一下。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507FB824-9C06-4B56-A127-5CB6CDC57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5957C07-582A-443B-891B-5FA5C62DF537}" type="slidenum">
              <a:rPr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B2E0C3A-575E-4CD2-8D21-E5D4EFDF5A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72A91698-6D0D-4450-BB33-2CC9C39368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按照内部类在类中定义的位置不同，可以分为如下两种格式</a:t>
            </a: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CC7BDEDD-17FA-4883-ABB7-CCF3A4DCDE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B310C3B-2A0C-4537-8FE1-F1D8E6FD2540}" type="slidenum">
              <a:rPr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816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9B2E0C3A-575E-4CD2-8D21-E5D4EFDF5A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72A91698-6D0D-4450-BB33-2CC9C39368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按照内部类在类中定义的位置不同，可以分为如下两种格式</a:t>
            </a: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CC7BDEDD-17FA-4883-ABB7-CCF3A4DCDE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B310C3B-2A0C-4537-8FE1-F1D8E6FD2540}" type="slidenum">
              <a:rPr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6023E003-414A-4E83-9825-D34D807E56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380DDD51-7606-458B-97CC-7A335C1A1C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35932899-93F6-4291-8183-B614841FB2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96A9E7B-5F31-4D5E-862F-677E830FDB57}" type="slidenum">
              <a:rPr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3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31A52431-745B-404B-ACDF-B1FD19E407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BF203CDD-EB5E-48D0-943C-2246BDA18D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根据图形讲解出需求，两种方式使用：第一种方式，定义一个类实现接口，创建接口的实现类对象完成需求。如果要模拟狗跳高，还得定义类。而且，也许这个类就用一次。所以不好。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我们用刚才学习过的匿名内部类改进。第二种方式，使用匿名内部类对象即可。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985794F2-A2B0-4746-9CED-6F2D1C7BD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F6762CF-A47F-4473-971D-29414DE10ED3}" type="slidenum">
              <a:rPr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7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31A52431-745B-404B-ACDF-B1FD19E407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BF203CDD-EB5E-48D0-943C-2246BDA18D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根据图形讲解出需求，两种方式使用：第一种方式，定义一个类实现接口，创建接口的实现类对象完成需求。如果要模拟狗跳高，还得定义类。而且，也许这个类就用一次。所以不好。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我们用刚才学习过的匿名内部类改进。第二种方式，使用匿名内部类对象即可。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985794F2-A2B0-4746-9CED-6F2D1C7BD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F6762CF-A47F-4473-971D-29414DE10ED3}" type="slidenum">
              <a:rPr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02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0E97A355-211B-418D-B3A6-4D8C8E4FE8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AAD47850-A142-4C89-A0E5-12754457F4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99B90E40-3A7A-4D0F-9CF7-00177D32B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5675650-BFD4-4AF8-8334-98278CDBB829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45E9225F-C91A-4F8C-BFF1-55D2F66491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DD1C8E51-6998-48E2-A428-0D1A27B9B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AB0E1555-286D-440B-A0EB-60159DF17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51F253A-5CFD-4D70-8A8B-C17C08C398C2}" type="slidenum">
              <a:rPr lang="zh-CN" altLang="en-US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074907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646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367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2241443" y="2409978"/>
            <a:ext cx="2167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5378" y="1900229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  <a:p>
            <a:pPr lvl="0"/>
            <a:r>
              <a:rPr lang="zh-CN" altLang="en-US" dirty="0"/>
              <a:t>目录样式</a:t>
            </a:r>
            <a:endParaRPr lang="en-US" altLang="zh-CN" dirty="0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2089175" y="3046558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面向对象编程</a:t>
            </a: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40289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8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79" r:id="rId7"/>
    <p:sldLayoutId id="2147483692" r:id="rId8"/>
    <p:sldLayoutId id="2147483693" r:id="rId9"/>
    <p:sldLayoutId id="2147483697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201422" y="3086317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1436308" y="1588655"/>
            <a:ext cx="3362010" cy="336201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AA78795-269A-E803-C34E-18D7E9057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面向对象高级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E6C8CFA-3E1E-1E87-69C7-2C0A3B057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136" y="3295948"/>
            <a:ext cx="5286664" cy="563562"/>
          </a:xfrm>
        </p:spPr>
        <p:txBody>
          <a:bodyPr/>
          <a:lstStyle/>
          <a:p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代码块、内部类、函数式编程、常用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</a:p>
        </p:txBody>
      </p:sp>
    </p:spTree>
    <p:extLst>
      <p:ext uri="{BB962C8B-B14F-4D97-AF65-F5344CB8AC3E}">
        <p14:creationId xmlns:p14="http://schemas.microsoft.com/office/powerpoint/2010/main" val="39319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什么是静态内部类？如何创建对象？ 有啥特点？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有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static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修饰的内部类。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外部类名.内部类名 对象名 = new 外部类.内部类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可以直接访问外部类的静态成员，不能直接访问外部类的实例成员。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511938" y="980933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89718" y="980933"/>
            <a:ext cx="1483098" cy="1996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成员内部类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静态内部类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局部内部类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匿名内部类</a:t>
            </a:r>
          </a:p>
        </p:txBody>
      </p:sp>
    </p:spTree>
    <p:extLst>
      <p:ext uri="{BB962C8B-B14F-4D97-AF65-F5344CB8AC3E}">
        <p14:creationId xmlns:p14="http://schemas.microsoft.com/office/powerpoint/2010/main" val="18605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EDF442-8EB8-4614-9C2B-BACB1B3F1847}"/>
              </a:ext>
            </a:extLst>
          </p:cNvPr>
          <p:cNvSpPr txBox="1"/>
          <p:nvPr/>
        </p:nvSpPr>
        <p:spPr>
          <a:xfrm>
            <a:off x="576196" y="1070554"/>
            <a:ext cx="9075808" cy="5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Alibaba PuHuiTi R"/>
              </a:rPr>
              <a:t>局部内部类是定义在在方法中、代码块中、构造器等执行体中。</a:t>
            </a:r>
            <a:endParaRPr lang="zh-CN" altLang="en-US" sz="14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Alibaba PuHuiTi 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704C5-68CF-C404-32FE-07875AA6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85" y="2071279"/>
            <a:ext cx="4083627" cy="3600986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abstract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interface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1C0C8F-0BD1-D244-2B98-FF8BD3EE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4102">
            <a:off x="4141019" y="3190307"/>
            <a:ext cx="5198205" cy="47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0625018-C570-7FDB-D14D-3DFF3FBD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局部内部类（了解）</a:t>
            </a:r>
          </a:p>
        </p:txBody>
      </p:sp>
    </p:spTree>
    <p:extLst>
      <p:ext uri="{BB962C8B-B14F-4D97-AF65-F5344CB8AC3E}">
        <p14:creationId xmlns:p14="http://schemas.microsoft.com/office/powerpoint/2010/main" val="59599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435737" y="1113561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46767" y="1261307"/>
            <a:ext cx="1354858" cy="175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成员内部类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静态内部类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局部内部类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匿名内部类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701625" y="1860868"/>
            <a:ext cx="1354859" cy="1977075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538152" y="1914201"/>
            <a:ext cx="2180661" cy="1624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认识</a:t>
            </a:r>
            <a:endParaRPr lang="en-US" altLang="zh-CN" sz="14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常见使用形式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1629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">
            <a:extLst>
              <a:ext uri="{FF2B5EF4-FFF2-40B4-BE49-F238E27FC236}">
                <a16:creationId xmlns:a16="http://schemas.microsoft.com/office/drawing/2014/main" id="{63CB6F88-63B9-426D-B614-387AE50B58AB}"/>
              </a:ext>
            </a:extLst>
          </p:cNvPr>
          <p:cNvSpPr txBox="1"/>
          <p:nvPr/>
        </p:nvSpPr>
        <p:spPr>
          <a:xfrm>
            <a:off x="576196" y="880077"/>
            <a:ext cx="1083203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是一种特殊的局部内部类；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所谓匿名：指的是程序员不需要为这个类声明名字，默认有个隐藏的名字。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E5D152-7D23-4047-8889-B038B6B77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37" y="2101136"/>
            <a:ext cx="2389412" cy="1327864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类或接口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参数值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类体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一般是方法重写</a:t>
            </a:r>
            <a:r>
              <a:rPr lang="en-US" altLang="zh-CN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5990D-AD7E-4C9F-9A6D-4725D45A1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459" y="2094276"/>
            <a:ext cx="1951595" cy="1334724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Animal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  <a:t>@Override</a:t>
            </a:r>
            <a:b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cry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528895-D97D-125F-6063-FA75342E03B3}"/>
              </a:ext>
            </a:extLst>
          </p:cNvPr>
          <p:cNvSpPr txBox="1"/>
          <p:nvPr/>
        </p:nvSpPr>
        <p:spPr>
          <a:xfrm>
            <a:off x="576196" y="3429000"/>
            <a:ext cx="7403033" cy="1227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匿名内部类本质就是一个子类，并会立即创建出一个子类对象。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用于更方便的创建一个子类对象。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0612A5-2CCC-1643-762A-0DF6CF38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匿名内部类</a:t>
            </a:r>
          </a:p>
        </p:txBody>
      </p:sp>
    </p:spTree>
    <p:extLst>
      <p:ext uri="{BB962C8B-B14F-4D97-AF65-F5344CB8AC3E}">
        <p14:creationId xmlns:p14="http://schemas.microsoft.com/office/powerpoint/2010/main" val="38956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969478"/>
            <a:ext cx="7170081" cy="3962399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、匿名内部类的书写格式是什么样的 ？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、匿名内部类有啥特点 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匿名内部类本质就是一个子类，并会立即创建出一个子类对象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、匿名内部类有啥基本作用？</a:t>
            </a:r>
            <a:endParaRPr lang="en-US" altLang="zh-CN" dirty="0"/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可以更方便的创建出一个子类对象。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042E7-DA6C-C730-9CCC-DDD3822B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903" y="1956355"/>
            <a:ext cx="2389412" cy="897425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类或接口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参数值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类体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一般是方法重写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F4C60-F54E-AF61-7D43-4FEA01BC1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775" y="1956355"/>
            <a:ext cx="1951595" cy="938719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Animal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  <a:t>@Override</a:t>
            </a:r>
            <a:b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9E880D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cry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endParaRPr lang="zh-CN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435737" y="1113561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46767" y="1261307"/>
            <a:ext cx="1354858" cy="175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成员内部类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静态内部类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局部内部类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匿名内部类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701625" y="1860868"/>
            <a:ext cx="1354859" cy="1977075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538152" y="1914201"/>
            <a:ext cx="2180661" cy="1624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认识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常见使用形式</a:t>
            </a:r>
            <a:endParaRPr lang="en-US" altLang="zh-CN" sz="14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34607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Box 2">
            <a:extLst>
              <a:ext uri="{FF2B5EF4-FFF2-40B4-BE49-F238E27FC236}">
                <a16:creationId xmlns:a16="http://schemas.microsoft.com/office/drawing/2014/main" id="{9A2AA0EB-33F6-430A-AE11-DCA5A858F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946932"/>
            <a:ext cx="10317298" cy="101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通常作为一个对象参数传输给方法。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需求：学生，老师要参加游泳比赛。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31C3D8FB-0EB5-492D-99FA-BDECB7B5F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1" y="3064593"/>
            <a:ext cx="5471583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/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2C0EADB6-76A2-4F7D-A501-C7DA9379BB4A}"/>
              </a:ext>
            </a:extLst>
          </p:cNvPr>
          <p:cNvSpPr txBox="1"/>
          <p:nvPr/>
        </p:nvSpPr>
        <p:spPr bwMode="auto">
          <a:xfrm>
            <a:off x="576196" y="2313662"/>
            <a:ext cx="2425247" cy="64633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interface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Swimming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swim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54F69-DD1D-66D8-9123-C5ADE7904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864" y="2345606"/>
            <a:ext cx="4365168" cy="3970318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目标：认识匿名内部类，并掌握其作用。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Swimming s1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Swimming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swim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学生游泳飞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快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~~~”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};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s1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Swimming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swim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老师游泳还行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~~~"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});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go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Swimming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============"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s.swim();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9972ED-8AC4-B052-C344-269BBA6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匿名内部类在开发中的常见形式</a:t>
            </a:r>
          </a:p>
        </p:txBody>
      </p:sp>
    </p:spTree>
    <p:extLst>
      <p:ext uri="{BB962C8B-B14F-4D97-AF65-F5344CB8AC3E}">
        <p14:creationId xmlns:p14="http://schemas.microsoft.com/office/powerpoint/2010/main" val="29388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sz="1600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435737" y="1113561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46767" y="1261307"/>
            <a:ext cx="1354858" cy="175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成员内部类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静态内部类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局部内部类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匿名内部类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701625" y="1860868"/>
            <a:ext cx="1354859" cy="1977075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538152" y="1914201"/>
            <a:ext cx="2180661" cy="1624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认识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常见使用形式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1564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Box 2">
            <a:extLst>
              <a:ext uri="{FF2B5EF4-FFF2-40B4-BE49-F238E27FC236}">
                <a16:creationId xmlns:a16="http://schemas.microsoft.com/office/drawing/2014/main" id="{9A2AA0EB-33F6-430A-AE11-DCA5A858F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96" y="941080"/>
            <a:ext cx="11311799" cy="5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调用别人提供的方法实现需求时，这个方法正好可以让我们传输一个匿名内部类对象给其使用。</a:t>
            </a:r>
            <a:endParaRPr lang="en-US" altLang="zh-CN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31C3D8FB-0EB5-492D-99FA-BDECB7B5F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237" y="2694479"/>
            <a:ext cx="5471583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D9AA9C-A957-CA5A-8C6B-610363AF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" y="1902692"/>
            <a:ext cx="6417532" cy="2045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2E785D-44EB-86D6-A483-4A5B5149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匿名内部类在开发中的真实使用场景示例</a:t>
            </a:r>
          </a:p>
        </p:txBody>
      </p:sp>
    </p:spTree>
    <p:extLst>
      <p:ext uri="{BB962C8B-B14F-4D97-AF65-F5344CB8AC3E}">
        <p14:creationId xmlns:p14="http://schemas.microsoft.com/office/powerpoint/2010/main" val="27007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6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ACB1-D7BF-0F24-9F39-50889621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9750A9-A787-BE38-CF3F-A745A96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comparator</a:t>
            </a:r>
            <a:r>
              <a:rPr lang="zh-CN" altLang="en-US" dirty="0"/>
              <a:t>接口的匿名内部类实现对数组进行排序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D2E22-2C59-E158-E6F4-BB8E9C6BB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34" y="1293050"/>
            <a:ext cx="4570482" cy="4381712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Test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main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args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3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玛卡巴卡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170.1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唔西迪西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158.2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依古比古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168.5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sort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Comparator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&gt;()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@Override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compare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.getAge();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});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System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.println(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toString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262F5-2960-E2EF-54E1-F1E27F12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80" y="3037767"/>
            <a:ext cx="1596412" cy="3912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F56871-B1C5-4B35-A3CB-7D93AA76021C}"/>
              </a:ext>
            </a:extLst>
          </p:cNvPr>
          <p:cNvSpPr txBox="1"/>
          <p:nvPr/>
        </p:nvSpPr>
        <p:spPr>
          <a:xfrm>
            <a:off x="5792615" y="2502035"/>
            <a:ext cx="4143865" cy="1327864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如果认为左边对象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右边对象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应该返回正整数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如果认为左边对象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右边对象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应该返回负整数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如果认为左边对象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右边对象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应该返回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整数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3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方法引用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638765" y="1961294"/>
            <a:ext cx="806098" cy="1227324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215530" y="1961294"/>
            <a:ext cx="2180661" cy="10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认识</a:t>
            </a:r>
            <a:r>
              <a:rPr lang="en-US" altLang="zh-CN" sz="1400" dirty="0">
                <a:solidFill>
                  <a:srgbClr val="C00000"/>
                </a:solidFill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实战示例、省略规则</a:t>
            </a: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1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EA89B9-2911-B2B1-593D-A94394CC3654}"/>
              </a:ext>
            </a:extLst>
          </p:cNvPr>
          <p:cNvSpPr txBox="1"/>
          <p:nvPr/>
        </p:nvSpPr>
        <p:spPr>
          <a:xfrm>
            <a:off x="569593" y="608602"/>
            <a:ext cx="11046211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此“函数”类似于数学中的函数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强调做什么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，只要输入的数据一致返回的结果也是一致的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47B8AB-A76D-F514-4FB8-FAA227EFAD23}"/>
              </a:ext>
            </a:extLst>
          </p:cNvPr>
          <p:cNvSpPr txBox="1"/>
          <p:nvPr/>
        </p:nvSpPr>
        <p:spPr>
          <a:xfrm>
            <a:off x="576196" y="2777630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函数式编程解决了什么问题？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D9CC13-4D24-98D0-7BF4-E3D2C7B43B3A}"/>
              </a:ext>
            </a:extLst>
          </p:cNvPr>
          <p:cNvSpPr txBox="1"/>
          <p:nvPr/>
        </p:nvSpPr>
        <p:spPr>
          <a:xfrm>
            <a:off x="1854337" y="1567701"/>
            <a:ext cx="4071174" cy="307777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数学中的函数示例：     </a:t>
            </a:r>
            <a:r>
              <a:rPr lang="en-US" altLang="zh-CN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2x  + 1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F32A25-F9C1-E2DE-8CB1-F8FD2DADA3AE}"/>
              </a:ext>
            </a:extLst>
          </p:cNvPr>
          <p:cNvSpPr txBox="1"/>
          <p:nvPr/>
        </p:nvSpPr>
        <p:spPr>
          <a:xfrm>
            <a:off x="1854337" y="2095915"/>
            <a:ext cx="4046734" cy="307777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Java</a:t>
            </a:r>
            <a:r>
              <a:rPr lang="zh-CN" altLang="en-US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中的函数</a:t>
            </a:r>
            <a:r>
              <a:rPr lang="en-US" altLang="zh-CN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(Lambda</a:t>
            </a:r>
            <a:r>
              <a:rPr lang="zh-CN" altLang="en-US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表达式</a:t>
            </a:r>
            <a:r>
              <a:rPr lang="en-US" altLang="zh-CN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)</a:t>
            </a:r>
            <a:r>
              <a:rPr lang="zh-CN" altLang="en-US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：</a:t>
            </a:r>
            <a:r>
              <a:rPr lang="en-US" altLang="zh-CN" sz="1400" dirty="0">
                <a:latin typeface="Arial Black" panose="020B0A04020102020204" pitchFamily="34" charset="0"/>
                <a:ea typeface="华文隶书" panose="02010800040101010101" pitchFamily="2" charset="-122"/>
              </a:rPr>
              <a:t>(x) -&gt; 2x+1</a:t>
            </a:r>
            <a:endParaRPr lang="zh-CN" altLang="en-US" sz="1400" dirty="0">
              <a:latin typeface="Arial Black" panose="020B0A04020102020204" pitchFamily="34" charset="0"/>
              <a:ea typeface="华文隶书" panose="020108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89E890-6211-EA7E-F125-6DACF3A1B4C6}"/>
              </a:ext>
            </a:extLst>
          </p:cNvPr>
          <p:cNvSpPr txBox="1"/>
          <p:nvPr/>
        </p:nvSpPr>
        <p:spPr>
          <a:xfrm>
            <a:off x="569593" y="3490123"/>
            <a:ext cx="731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函数替代某些匿名内部类对象，从而让程序代码更简洁，可读性更好。</a:t>
            </a:r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0050C1B-BAD0-473A-E085-BC63F555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函数式编程</a:t>
            </a:r>
          </a:p>
        </p:txBody>
      </p:sp>
    </p:spTree>
    <p:extLst>
      <p:ext uri="{BB962C8B-B14F-4D97-AF65-F5344CB8AC3E}">
        <p14:creationId xmlns:p14="http://schemas.microsoft.com/office/powerpoint/2010/main" val="18010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10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2152AA-4F9F-4C38-92C8-CB111188A035}"/>
              </a:ext>
            </a:extLst>
          </p:cNvPr>
          <p:cNvSpPr txBox="1"/>
          <p:nvPr/>
        </p:nvSpPr>
        <p:spPr>
          <a:xfrm>
            <a:off x="501062" y="399882"/>
            <a:ext cx="10739004" cy="163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JDK 8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开始新增的一种语法形式，它表示函数。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用于替代某些匿名内部类对象，从而让程序更简洁，可读性更好。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2BA593-36A9-4154-9FAB-3D3546B8326A}"/>
              </a:ext>
            </a:extLst>
          </p:cNvPr>
          <p:cNvSpPr txBox="1"/>
          <p:nvPr/>
        </p:nvSpPr>
        <p:spPr>
          <a:xfrm>
            <a:off x="521893" y="36965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什么是函数式接口？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93DE3F-AAAA-4BD8-9122-E4687B77A2AB}"/>
              </a:ext>
            </a:extLst>
          </p:cNvPr>
          <p:cNvSpPr txBox="1"/>
          <p:nvPr/>
        </p:nvSpPr>
        <p:spPr>
          <a:xfrm>
            <a:off x="521893" y="4144054"/>
            <a:ext cx="3300904" cy="519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有且仅有一个抽象方法的接口。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8CC42-D915-45EF-9347-CB36EC1D0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81" y="2263977"/>
            <a:ext cx="2237123" cy="897425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(被重写方法的形参列表) -&gt; {</a:t>
            </a:r>
            <a:b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kumimoji="0" lang="en-US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被重写方法的方法体代码。</a:t>
            </a:r>
            <a:b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49FE88-26B4-9DA6-F9E4-86D88E088021}"/>
              </a:ext>
            </a:extLst>
          </p:cNvPr>
          <p:cNvSpPr txBox="1"/>
          <p:nvPr/>
        </p:nvSpPr>
        <p:spPr>
          <a:xfrm>
            <a:off x="501062" y="4814165"/>
            <a:ext cx="8954649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注意：将来我们见到的大部分函数式接口，上面都可能会有一个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@FunctionalInterface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的注解，该注解用于约束当前接口必须是函数式接口。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E227D9-FD0C-28E2-29AF-E88289ACD9B6}"/>
              </a:ext>
            </a:extLst>
          </p:cNvPr>
          <p:cNvGrpSpPr/>
          <p:nvPr/>
        </p:nvGrpSpPr>
        <p:grpSpPr>
          <a:xfrm>
            <a:off x="3516591" y="2386345"/>
            <a:ext cx="5245572" cy="537359"/>
            <a:chOff x="3353164" y="5681120"/>
            <a:chExt cx="3989158" cy="64470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F9141FA-FDBC-5652-DE7A-57E1EB68D000}"/>
                </a:ext>
              </a:extLst>
            </p:cNvPr>
            <p:cNvGrpSpPr/>
            <p:nvPr/>
          </p:nvGrpSpPr>
          <p:grpSpPr>
            <a:xfrm>
              <a:off x="3353164" y="5731266"/>
              <a:ext cx="3989158" cy="594560"/>
              <a:chOff x="4304043" y="1286668"/>
              <a:chExt cx="582981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圆角矩形 70">
                <a:extLst>
                  <a:ext uri="{FF2B5EF4-FFF2-40B4-BE49-F238E27FC236}">
                    <a16:creationId xmlns:a16="http://schemas.microsoft.com/office/drawing/2014/main" id="{228FB488-735B-5607-A16E-4404F0D02084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2925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圆角矩形 71">
                <a:extLst>
                  <a:ext uri="{FF2B5EF4-FFF2-40B4-BE49-F238E27FC236}">
                    <a16:creationId xmlns:a16="http://schemas.microsoft.com/office/drawing/2014/main" id="{75B1F681-C35B-1667-5464-193C31A2F73D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82981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9" name="TextBox 69">
              <a:extLst>
                <a:ext uri="{FF2B5EF4-FFF2-40B4-BE49-F238E27FC236}">
                  <a16:creationId xmlns:a16="http://schemas.microsoft.com/office/drawing/2014/main" id="{03CC0BDD-20E7-F9DA-12F5-2DE15A3EADF8}"/>
                </a:ext>
              </a:extLst>
            </p:cNvPr>
            <p:cNvSpPr txBox="1"/>
            <p:nvPr/>
          </p:nvSpPr>
          <p:spPr>
            <a:xfrm>
              <a:off x="3516973" y="5681120"/>
              <a:ext cx="3661540" cy="593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</a:t>
              </a:r>
              <a:r>
                <a:rPr lang="en-US" altLang="zh-CN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: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Lambda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表达式</a:t>
              </a:r>
              <a:r>
                <a:rPr lang="zh-CN" altLang="en-US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只能替代函数式接口的匿名内部类</a:t>
              </a:r>
              <a:r>
                <a:rPr lang="en-US" altLang="zh-CN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!!!</a:t>
              </a:r>
              <a:endPara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6F91CCBE-D3FE-D489-EADD-97543B7E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表达式</a:t>
            </a:r>
          </a:p>
        </p:txBody>
      </p:sp>
    </p:spTree>
    <p:extLst>
      <p:ext uri="{BB962C8B-B14F-4D97-AF65-F5344CB8AC3E}">
        <p14:creationId xmlns:p14="http://schemas.microsoft.com/office/powerpoint/2010/main" val="13116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FDC292-7B83-4C76-BDE2-85800ED5C1C0}"/>
              </a:ext>
            </a:extLst>
          </p:cNvPr>
          <p:cNvSpPr txBox="1"/>
          <p:nvPr/>
        </p:nvSpPr>
        <p:spPr>
          <a:xfrm>
            <a:off x="3782410" y="1049364"/>
            <a:ext cx="8001085" cy="450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、什么是函数式编程？有是好处？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函数替代某些匿名内部类对象，从而让程序代码更简洁，可读性更好。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表达式是啥？有什么用？怎么写？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JDK8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新增的一种语法，代表函数；可以用于替代并简化函数式接口的匿名内部类。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、什么样的接口是函数式接口？怎么确保一个接口必须是函数式接口？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只有一个抽象方法的接口就是函数式接口。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在接口上加上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@FuncationalInterface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注解即可。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62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方法引用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638765" y="1961294"/>
            <a:ext cx="806098" cy="1227324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215530" y="1961294"/>
            <a:ext cx="2180661" cy="10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认识</a:t>
            </a:r>
            <a:r>
              <a:rPr lang="en-US" altLang="zh-CN" sz="1400" dirty="0"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实战示例、省略规则</a:t>
            </a:r>
            <a:endParaRPr lang="en-US" altLang="zh-CN" sz="1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7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ACB1-D7BF-0F24-9F39-50889621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9750A9-A787-BE38-CF3F-A745A965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Lambda</a:t>
            </a:r>
            <a:r>
              <a:rPr lang="zh-CN" altLang="en-US" dirty="0"/>
              <a:t>简化</a:t>
            </a:r>
            <a:r>
              <a:rPr lang="en-US" altLang="zh-CN" dirty="0"/>
              <a:t>comparator</a:t>
            </a:r>
            <a:r>
              <a:rPr lang="zh-CN" altLang="en-US" dirty="0"/>
              <a:t>接口的匿名内部类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8D31463-1DCA-3518-72B5-73AB37F2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90" y="3403584"/>
            <a:ext cx="970391" cy="4667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FE58870-5E2F-F1BA-6EE2-FD947732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2" y="5106146"/>
            <a:ext cx="1475226" cy="1352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1D2E22-2C59-E158-E6F4-BB8E9C6BB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34" y="1293050"/>
            <a:ext cx="4570482" cy="4381712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Test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main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args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3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玛卡巴卡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170.1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唔西迪西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158.2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依古比古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168.5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sort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Comparator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&gt;()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@Override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compare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.getAge();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});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System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.println(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toString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29FAE9A-A729-15E1-7479-1081F930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908" y="1424536"/>
            <a:ext cx="4724370" cy="3619965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Test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main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args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3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玛卡巴卡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170.1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唔西迪西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158.2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JetBrains Mono" panose="02000009000000000000" pitchFamily="49" charset="0"/>
              </a:rPr>
              <a:t>依古比古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168.5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sort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 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 -&gt;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.getAge();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});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System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.println(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Arrays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toString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students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D764EB6-3A00-25CD-0FAA-49AB40545696}"/>
              </a:ext>
            </a:extLst>
          </p:cNvPr>
          <p:cNvSpPr/>
          <p:nvPr/>
        </p:nvSpPr>
        <p:spPr>
          <a:xfrm>
            <a:off x="1396718" y="3084845"/>
            <a:ext cx="3927127" cy="1596409"/>
          </a:xfrm>
          <a:prstGeom prst="roundRect">
            <a:avLst/>
          </a:prstGeom>
          <a:noFill/>
          <a:ln w="28575"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85C7D12-A42F-70FD-4204-0AA195319938}"/>
              </a:ext>
            </a:extLst>
          </p:cNvPr>
          <p:cNvSpPr/>
          <p:nvPr/>
        </p:nvSpPr>
        <p:spPr>
          <a:xfrm>
            <a:off x="7085918" y="3204375"/>
            <a:ext cx="4107946" cy="865209"/>
          </a:xfrm>
          <a:prstGeom prst="roundRect">
            <a:avLst/>
          </a:prstGeom>
          <a:noFill/>
          <a:ln w="28575"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7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" fill="hold"/>
                                        <p:tgtEl>
                                          <p:spTgt spid="3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A6A1D7-4B0C-426B-913D-79D63FC8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96" y="810814"/>
            <a:ext cx="9479280" cy="44589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作用：用于</a:t>
            </a:r>
            <a:r>
              <a:rPr kumimoji="0" lang="zh-CN" altLang="zh-CN" sz="160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进一步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简化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表达式的写法。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b="1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具体规则</a:t>
            </a:r>
            <a:endParaRPr kumimoji="0" lang="en-US" altLang="zh-CN" b="1" u="none" strike="noStrike" cap="none" normalizeH="0" baseline="0" dirty="0">
              <a:ln>
                <a:noFill/>
              </a:ln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参数类型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全部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可以省略不写。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如果只有一个参数，参数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省略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同时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也可以省略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多个参数不能省略“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endParaRPr kumimoji="0" lang="en-US" altLang="zh-CN" sz="1600" b="0" u="none" strike="noStrike" cap="none" normalizeH="0" baseline="0" dirty="0">
              <a:ln>
                <a:noFill/>
              </a:ln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如果Lambda表达式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只有一行代码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大括号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不写，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同时要省略分号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kumimoji="0" lang="en-US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如果这行代码是return语句，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去掉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0" lang="zh-CN" altLang="en-US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br>
              <a:rPr kumimoji="0" lang="zh-CN" altLang="zh-CN" sz="1600" b="0" u="none" strike="noStrike" cap="none" normalizeH="0" baseline="0" dirty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kumimoji="0" lang="zh-CN" altLang="zh-CN" sz="1600" b="0" u="none" strike="noStrike" cap="none" normalizeH="0" baseline="0" dirty="0">
              <a:ln>
                <a:noFill/>
              </a:ln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47E090-CC9D-32F5-3123-27FA2B4D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表达式的省略规则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方法引用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588793" y="2177346"/>
            <a:ext cx="1052082" cy="2106699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137797" y="2309242"/>
            <a:ext cx="2835453" cy="175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特定类型方法的引用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构造器引用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65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7BEAC7-B456-48B9-9445-97355597A5A1}"/>
              </a:ext>
            </a:extLst>
          </p:cNvPr>
          <p:cNvSpPr txBox="1"/>
          <p:nvPr/>
        </p:nvSpPr>
        <p:spPr>
          <a:xfrm>
            <a:off x="576196" y="810814"/>
            <a:ext cx="10822148" cy="236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类名::静态方法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30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使用场景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表达式里只是调用一个静态方法，并且“→”前后参数的形式一致，就可以使用静态方法引用。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D11059-56B2-7AE9-D8D3-BAE0B03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静态方法引用</a:t>
            </a:r>
          </a:p>
        </p:txBody>
      </p:sp>
    </p:spTree>
    <p:extLst>
      <p:ext uri="{BB962C8B-B14F-4D97-AF65-F5344CB8AC3E}">
        <p14:creationId xmlns:p14="http://schemas.microsoft.com/office/powerpoint/2010/main" val="11342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TextBox 2">
            <a:extLst>
              <a:ext uri="{FF2B5EF4-FFF2-40B4-BE49-F238E27FC236}">
                <a16:creationId xmlns:a16="http://schemas.microsoft.com/office/drawing/2014/main" id="{F73F4D34-57AC-4B6A-9398-887DF124C5CF}"/>
              </a:ext>
            </a:extLst>
          </p:cNvPr>
          <p:cNvSpPr txBox="1"/>
          <p:nvPr/>
        </p:nvSpPr>
        <p:spPr>
          <a:xfrm>
            <a:off x="576196" y="986039"/>
            <a:ext cx="7718718" cy="5194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charset="0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代码块是类的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大成分之一（成员变量、构造器、方法、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、内部类）。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19847F5-F0CC-4E76-B1BF-BD7B596A3135}"/>
              </a:ext>
            </a:extLst>
          </p:cNvPr>
          <p:cNvSpPr txBox="1"/>
          <p:nvPr/>
        </p:nvSpPr>
        <p:spPr>
          <a:xfrm>
            <a:off x="576196" y="1680702"/>
            <a:ext cx="9678147" cy="452053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Font typeface="Wingdings" panose="05000000000000000000" charset="0"/>
              <a:buNone/>
              <a:defRPr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代码块分为两种：</a:t>
            </a:r>
          </a:p>
          <a:p>
            <a:pPr marL="380990" indent="-38099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静态代码块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 </a:t>
            </a:r>
          </a:p>
          <a:p>
            <a:pPr marL="838190" lvl="1" indent="-38099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格式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static { }</a:t>
            </a:r>
          </a:p>
          <a:p>
            <a:pPr marL="838190" lvl="1" indent="-38099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特点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：类加载时自动执行，由于类只会加载一次，所以静态代码块也只会执行一次。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838190" lvl="1" indent="-38099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作用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：完成类的初始化，例如：对静态变量的初始化赋值。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实例代码块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: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格式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{ }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特点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：每次创建对象时，执行实例代码块，并在构造器前执行。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作用：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和构造器一样，都是用来完成对象的初始化的，例如：对实例变量进行初始化赋值。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EE5E78-04A4-C498-0F59-5B1C5DCA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方法引用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588793" y="2177346"/>
            <a:ext cx="1052082" cy="2106699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137797" y="2309242"/>
            <a:ext cx="2835453" cy="175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特定类型方法的引用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构造器引用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2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7BEAC7-B456-48B9-9445-97355597A5A1}"/>
              </a:ext>
            </a:extLst>
          </p:cNvPr>
          <p:cNvSpPr txBox="1"/>
          <p:nvPr/>
        </p:nvSpPr>
        <p:spPr>
          <a:xfrm>
            <a:off x="576196" y="810814"/>
            <a:ext cx="11130134" cy="313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对象名::实例方法。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30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使用场景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表达式里只是通过对象名称调用一个实例方法，并且“→”前后参数的形式一致，就可以使用实例方法引用。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D11059-56B2-7AE9-D8D3-BAE0B03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静态方法引用</a:t>
            </a:r>
          </a:p>
        </p:txBody>
      </p:sp>
    </p:spTree>
    <p:extLst>
      <p:ext uri="{BB962C8B-B14F-4D97-AF65-F5344CB8AC3E}">
        <p14:creationId xmlns:p14="http://schemas.microsoft.com/office/powerpoint/2010/main" val="23221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方法引用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588793" y="2177346"/>
            <a:ext cx="1052082" cy="2106699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137797" y="2309242"/>
            <a:ext cx="2835453" cy="175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特定类型方法的引用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构造器引用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7BEAC7-B456-48B9-9445-97355597A5A1}"/>
              </a:ext>
            </a:extLst>
          </p:cNvPr>
          <p:cNvSpPr txBox="1"/>
          <p:nvPr/>
        </p:nvSpPr>
        <p:spPr>
          <a:xfrm>
            <a:off x="576196" y="931394"/>
            <a:ext cx="11130134" cy="327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特定类的名称::方法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30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使用场景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表达式里只是调用一个特定类型的实例方法，并且前面参数列表中的第一个参数是作为方法的主调，后面的所有参数都是作为该实例方法的入参的，则此时就可以使用特定类型的方法引用。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D11059-56B2-7AE9-D8D3-BAE0B03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特定类的方法引用</a:t>
            </a:r>
          </a:p>
        </p:txBody>
      </p:sp>
    </p:spTree>
    <p:extLst>
      <p:ext uri="{BB962C8B-B14F-4D97-AF65-F5344CB8AC3E}">
        <p14:creationId xmlns:p14="http://schemas.microsoft.com/office/powerpoint/2010/main" val="37544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680936" y="2178305"/>
            <a:ext cx="956993" cy="151515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07673" y="2178305"/>
            <a:ext cx="1281120" cy="1227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+mn-ea"/>
              </a:rPr>
              <a:t>Lambda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方法引用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8588793" y="2177346"/>
            <a:ext cx="1052082" cy="2106699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9137797" y="2309242"/>
            <a:ext cx="2835453" cy="175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特定类型方法的引用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构造器引用</a:t>
            </a:r>
            <a:endParaRPr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7BEAC7-B456-48B9-9445-97355597A5A1}"/>
              </a:ext>
            </a:extLst>
          </p:cNvPr>
          <p:cNvSpPr txBox="1"/>
          <p:nvPr/>
        </p:nvSpPr>
        <p:spPr>
          <a:xfrm>
            <a:off x="576196" y="931394"/>
            <a:ext cx="11130134" cy="327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类名::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</a:p>
          <a:p>
            <a:pPr>
              <a:lnSpc>
                <a:spcPct val="30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使用场景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Lambda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表达式里只是在创建对象，并且“→”前后参数情况一致，就可以使用构造器引用。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DD11059-56B2-7AE9-D8D3-BAE0B03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构造器引用</a:t>
            </a:r>
          </a:p>
        </p:txBody>
      </p:sp>
    </p:spTree>
    <p:extLst>
      <p:ext uri="{BB962C8B-B14F-4D97-AF65-F5344CB8AC3E}">
        <p14:creationId xmlns:p14="http://schemas.microsoft.com/office/powerpoint/2010/main" val="37664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6444157" y="3098970"/>
            <a:ext cx="1373068" cy="1289157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7148622" y="3188618"/>
            <a:ext cx="1656413" cy="95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endParaRPr lang="zh-CN" altLang="en-US" sz="15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5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0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80D6F-12CC-8F0D-B7E3-EF0877FE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String</a:t>
            </a:r>
            <a:r>
              <a:rPr lang="zh-CN" altLang="en-US" dirty="0"/>
              <a:t>代表字符串，它的对象可以封装字符串数据，并提供了很多方法完成对字符串的处理。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1669C6-2EE6-707F-1CB1-A8CA72CD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是什么，有什么用？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DF0E4-08CE-0630-9FDE-66BAB2A3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6" y="1689556"/>
            <a:ext cx="2509814" cy="251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EF18E-774E-233D-0C70-166D006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22" y="1650279"/>
            <a:ext cx="3951834" cy="24157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A58E3B-2318-E2D0-49AE-7E7CA8D0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721" y="1689556"/>
            <a:ext cx="3856957" cy="25941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02B250-CCC3-9461-72E5-7B4EB13838FD}"/>
              </a:ext>
            </a:extLst>
          </p:cNvPr>
          <p:cNvGrpSpPr/>
          <p:nvPr/>
        </p:nvGrpSpPr>
        <p:grpSpPr>
          <a:xfrm>
            <a:off x="576195" y="4760102"/>
            <a:ext cx="3620223" cy="896977"/>
            <a:chOff x="3353164" y="5681120"/>
            <a:chExt cx="3989158" cy="107616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1449E44-4D4F-122F-E9DB-8E99548531C7}"/>
                </a:ext>
              </a:extLst>
            </p:cNvPr>
            <p:cNvGrpSpPr/>
            <p:nvPr/>
          </p:nvGrpSpPr>
          <p:grpSpPr>
            <a:xfrm>
              <a:off x="3353164" y="5731266"/>
              <a:ext cx="3989158" cy="594560"/>
              <a:chOff x="4304043" y="1286668"/>
              <a:chExt cx="582981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圆角矩形 70">
                <a:extLst>
                  <a:ext uri="{FF2B5EF4-FFF2-40B4-BE49-F238E27FC236}">
                    <a16:creationId xmlns:a16="http://schemas.microsoft.com/office/drawing/2014/main" id="{F2219E30-F152-E098-3868-3C94E5EC5AC8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2925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圆角矩形 71">
                <a:extLst>
                  <a:ext uri="{FF2B5EF4-FFF2-40B4-BE49-F238E27FC236}">
                    <a16:creationId xmlns:a16="http://schemas.microsoft.com/office/drawing/2014/main" id="{AE8079A6-7DE9-2C53-D6CC-27C9DE44DBD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82981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TextBox 69">
              <a:extLst>
                <a:ext uri="{FF2B5EF4-FFF2-40B4-BE49-F238E27FC236}">
                  <a16:creationId xmlns:a16="http://schemas.microsoft.com/office/drawing/2014/main" id="{5117B007-7D5D-F836-CCE2-F4A2B3D08652}"/>
                </a:ext>
              </a:extLst>
            </p:cNvPr>
            <p:cNvSpPr txBox="1"/>
            <p:nvPr/>
          </p:nvSpPr>
          <p:spPr>
            <a:xfrm>
              <a:off x="3516973" y="5681120"/>
              <a:ext cx="3661540" cy="1076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zh-CN" altLang="en-US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、创建字符串对象，封装字符串数据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9AF5BE-F8B8-1DEE-571D-B3D49BE17835}"/>
              </a:ext>
            </a:extLst>
          </p:cNvPr>
          <p:cNvGrpSpPr/>
          <p:nvPr/>
        </p:nvGrpSpPr>
        <p:grpSpPr>
          <a:xfrm>
            <a:off x="4359000" y="4770539"/>
            <a:ext cx="4282582" cy="537359"/>
            <a:chOff x="3353164" y="5681120"/>
            <a:chExt cx="3989158" cy="6447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5BA3385-50BA-BC0D-6638-3A897B57E62E}"/>
                </a:ext>
              </a:extLst>
            </p:cNvPr>
            <p:cNvGrpSpPr/>
            <p:nvPr/>
          </p:nvGrpSpPr>
          <p:grpSpPr>
            <a:xfrm>
              <a:off x="3353164" y="5731266"/>
              <a:ext cx="3989158" cy="594560"/>
              <a:chOff x="4304043" y="1286668"/>
              <a:chExt cx="582981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70">
                <a:extLst>
                  <a:ext uri="{FF2B5EF4-FFF2-40B4-BE49-F238E27FC236}">
                    <a16:creationId xmlns:a16="http://schemas.microsoft.com/office/drawing/2014/main" id="{242196E6-4D60-7961-44B1-CCC38B655FA7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2925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圆角矩形 71">
                <a:extLst>
                  <a:ext uri="{FF2B5EF4-FFF2-40B4-BE49-F238E27FC236}">
                    <a16:creationId xmlns:a16="http://schemas.microsoft.com/office/drawing/2014/main" id="{5D176C17-A044-5E32-6901-42FD77AF5B4B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82981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543873D1-708E-4C2F-5BB3-3D65858A2A91}"/>
                </a:ext>
              </a:extLst>
            </p:cNvPr>
            <p:cNvSpPr txBox="1"/>
            <p:nvPr/>
          </p:nvSpPr>
          <p:spPr>
            <a:xfrm>
              <a:off x="3516973" y="5681120"/>
              <a:ext cx="3661540" cy="55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、调用</a:t>
              </a:r>
              <a:r>
                <a:rPr lang="en-US" altLang="zh-CN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</a:t>
              </a:r>
              <a:r>
                <a:rPr lang="zh-CN" altLang="en-US" sz="14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提供的操作字符串数据的方法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3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0191FBA-B424-4886-9ED4-CCF8D551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53" y="1667057"/>
            <a:ext cx="2908621" cy="78111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cap="none" normalizeH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schoolName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黑马程序员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B1C07-EC28-C9A2-9076-EC4A32ACB761}"/>
              </a:ext>
            </a:extLst>
          </p:cNvPr>
          <p:cNvSpPr txBox="1"/>
          <p:nvPr/>
        </p:nvSpPr>
        <p:spPr>
          <a:xfrm>
            <a:off x="576196" y="1053083"/>
            <a:ext cx="8354784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方式一：</a:t>
            </a:r>
            <a:r>
              <a:rPr lang="en-US" altLang="zh-CN" dirty="0"/>
              <a:t> Java </a:t>
            </a:r>
            <a:r>
              <a:rPr lang="zh-CN" altLang="en-US" dirty="0"/>
              <a:t>程序中的所有字符串文字（例如</a:t>
            </a:r>
            <a:r>
              <a:rPr lang="en-US" altLang="zh-CN" dirty="0"/>
              <a:t>“</a:t>
            </a:r>
            <a:r>
              <a:rPr lang="en-US" altLang="zh-CN" dirty="0" err="1"/>
              <a:t>abc</a:t>
            </a:r>
            <a:r>
              <a:rPr lang="en-US" altLang="zh-CN" dirty="0"/>
              <a:t>”</a:t>
            </a:r>
            <a:r>
              <a:rPr lang="zh-CN" altLang="en-US" dirty="0"/>
              <a:t>）都为此类的对象。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2FA034-B2BB-C308-935E-697C459ED80C}"/>
              </a:ext>
            </a:extLst>
          </p:cNvPr>
          <p:cNvSpPr txBox="1"/>
          <p:nvPr/>
        </p:nvSpPr>
        <p:spPr>
          <a:xfrm>
            <a:off x="576196" y="2853003"/>
            <a:ext cx="5519804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方式二：</a:t>
            </a:r>
            <a:r>
              <a:rPr lang="en-US" altLang="zh-CN" dirty="0"/>
              <a:t> </a:t>
            </a:r>
            <a:r>
              <a:rPr lang="zh-CN" altLang="en-US" dirty="0"/>
              <a:t>调用</a:t>
            </a:r>
            <a:r>
              <a:rPr lang="en-US" altLang="zh-CN" dirty="0"/>
              <a:t>String</a:t>
            </a:r>
            <a:r>
              <a:rPr lang="zh-CN" altLang="en-US" dirty="0"/>
              <a:t>类的构造器初始化字符串对象。</a:t>
            </a:r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A6B2F36-6922-081A-9807-83D90048C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34763"/>
              </p:ext>
            </p:extLst>
          </p:nvPr>
        </p:nvGraphicFramePr>
        <p:xfrm>
          <a:off x="909753" y="3526730"/>
          <a:ext cx="6055237" cy="2182621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8559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269638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33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创建一个空白字符串对象，不含有任何内容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String(String 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original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根据传入的字符串内容，来创建字符串对象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26712"/>
                  </a:ext>
                </a:extLst>
              </a:tr>
              <a:tr h="437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String(char[] chars)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根据字符数组的内容，来创建字符串对象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37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String(byte[] </a:t>
                      </a:r>
                      <a:r>
                        <a:rPr lang="en-US" altLang="zh-CN" sz="1200" dirty="0"/>
                        <a:t>bytes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根据字节数组的内容，来创建字符串对象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49031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7CBED6A7-CFE7-AA76-E039-13F3579E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创建字符串对象的方式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5FD5688-1DC3-C4B3-7A58-211B30E9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36977"/>
              </p:ext>
            </p:extLst>
          </p:nvPr>
        </p:nvGraphicFramePr>
        <p:xfrm>
          <a:off x="576196" y="964643"/>
          <a:ext cx="10302240" cy="4963883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94471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357521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242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848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int length​()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获取字符串的长度返回（就是字符个数）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24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char </a:t>
                      </a:r>
                      <a:r>
                        <a:rPr lang="en-US" altLang="zh-CN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charAt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​(int index)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获取某个索引位置处的字符返回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char[]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toCharArray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​()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将当前字符串转换成字符数组返回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04717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equals(Object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anObject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判断当前字符串与另一个字符串的内容一样，一样返回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38351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equalsIgnoreCase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(String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anotherString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判断当前字符串与另一个字符串的内容是否一样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忽略大小写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59693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substring(int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beginIndex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endIndex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根据开始和结束索引进行截取，得到新的字符串（包前不包后）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105127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substring(int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beginIndex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从传入的索引处截取，截取到末尾，得到新的字符串返回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61985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 replace(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target,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replacement)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使用新值，将字符串中的旧值替换，得到新的字符串</a:t>
                      </a:r>
                      <a:endParaRPr lang="en-US" altLang="zh-CN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794414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contains(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CharSequence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判断字符串中是否包含了某个字符串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94745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startsWith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(String prefix)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判断字符串是否以某个字符串内容开头，开头返回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，反之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71900"/>
                  </a:ext>
                </a:extLst>
              </a:tr>
              <a:tr h="3331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String[] split(String regex) </a:t>
                      </a:r>
                      <a:endParaRPr lang="zh-CN" alt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把字符串按照某个字符串内容分割，并返回字符串数组回来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5874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5B76A1A-A305-FF75-86A4-0D7A4967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提供的常用方法</a:t>
            </a:r>
          </a:p>
        </p:txBody>
      </p:sp>
    </p:spTree>
    <p:extLst>
      <p:ext uri="{BB962C8B-B14F-4D97-AF65-F5344CB8AC3E}">
        <p14:creationId xmlns:p14="http://schemas.microsoft.com/office/powerpoint/2010/main" val="24981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511938" y="980933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89718" y="980933"/>
            <a:ext cx="1483098" cy="1996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成员内部类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静态内部类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局部内部类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匿名内部类</a:t>
            </a:r>
          </a:p>
        </p:txBody>
      </p:sp>
    </p:spTree>
    <p:extLst>
      <p:ext uri="{BB962C8B-B14F-4D97-AF65-F5344CB8AC3E}">
        <p14:creationId xmlns:p14="http://schemas.microsoft.com/office/powerpoint/2010/main" val="35664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">
            <a:extLst>
              <a:ext uri="{FF2B5EF4-FFF2-40B4-BE49-F238E27FC236}">
                <a16:creationId xmlns:a16="http://schemas.microsoft.com/office/drawing/2014/main" id="{3E4B355D-343C-4030-A7CA-83E731C486F5}"/>
              </a:ext>
            </a:extLst>
          </p:cNvPr>
          <p:cNvSpPr txBox="1"/>
          <p:nvPr/>
        </p:nvSpPr>
        <p:spPr>
          <a:xfrm>
            <a:off x="4497849" y="1642165"/>
            <a:ext cx="7528382" cy="322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  <a:defRPr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String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是什么，可以做什么？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代表字符串，可以用来创建对象封装字符串数据，并对其进行处理。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defRPr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String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类创建对象封装字符串数据的方式有几种？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方式一：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直接使用双引号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r>
              <a:rPr lang="zh-CN" altLang="zh-CN" sz="1600" b="1" dirty="0">
                <a:solidFill>
                  <a:srgbClr val="008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方式二：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String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类，调用构造器初始化字符串对象。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7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33E3E1-F1C7-40F2-A334-96CF7728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98" y="2725590"/>
            <a:ext cx="2535096" cy="25409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4C7D90-D111-C57C-BE6A-208EA7C4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登录功能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73D177-866B-F96E-27FA-61A1D192E3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53098" y="896165"/>
            <a:ext cx="8975725" cy="143510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系统正确的登录名和密码是：</a:t>
            </a:r>
            <a:r>
              <a:rPr lang="en-US" altLang="zh-CN" sz="1600" dirty="0">
                <a:latin typeface="+mn-ea"/>
              </a:rPr>
              <a:t>itheima/123456</a:t>
            </a:r>
            <a:r>
              <a:rPr lang="zh-CN" altLang="en-US" sz="1600" dirty="0">
                <a:latin typeface="+mn-ea"/>
              </a:rPr>
              <a:t>，请在控制台开发一个登录界面，接收用户输入的登录名和密码，判断用户是否登录成功，登录成功后展示：“欢迎进入系统</a:t>
            </a:r>
            <a:r>
              <a:rPr lang="en-US" altLang="zh-CN" sz="1600" dirty="0">
                <a:latin typeface="+mn-ea"/>
              </a:rPr>
              <a:t>!”</a:t>
            </a:r>
            <a:r>
              <a:rPr lang="zh-CN" altLang="en-US" sz="1600" dirty="0">
                <a:latin typeface="+mn-ea"/>
              </a:rPr>
              <a:t>，即可停止程序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（注意：要求最多给用户三次登录机会） </a:t>
            </a:r>
            <a:endParaRPr lang="en-US" altLang="zh-CN" sz="16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E41B03-A46F-AC9E-4C48-9A16905B4B35}"/>
              </a:ext>
            </a:extLst>
          </p:cNvPr>
          <p:cNvSpPr txBox="1"/>
          <p:nvPr/>
        </p:nvSpPr>
        <p:spPr>
          <a:xfrm>
            <a:off x="4777011" y="2580967"/>
            <a:ext cx="662804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步骤：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、开发登录界面，提示用户通过键盘输入登录名和密码。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、设计一个登录方法，对用户的登录名和密码进行正确性认证。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、根据登录方法返回的认证结果，判断用户是否登录成功。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、使用循环控制登录界面最多显示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555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3E60A7F-A34D-EF53-5F1E-A3D56CA2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开发验证码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D65910-F56D-4CFD-8211-BD1B314CFBEC}"/>
              </a:ext>
            </a:extLst>
          </p:cNvPr>
          <p:cNvSpPr/>
          <p:nvPr/>
        </p:nvSpPr>
        <p:spPr>
          <a:xfrm>
            <a:off x="3783859" y="793795"/>
            <a:ext cx="8276353" cy="4343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实现随机产生验证码，验证码的每位可能是数字、大写字母、小写字母。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个字符串变量：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个用来记住生成的验证码，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个用来记住要用到的全部字符。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循环控制生成多少位随机字符，每次得到一个字符范围内的随机索引，根据索引提取该字符，把该字符交给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变量连接起来，循环结束后，在循环外返回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即可。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主程序中，调用该方法即可得到随机验证码了。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58D7D-E249-44B6-BEC4-188D20A9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8" y="1343421"/>
            <a:ext cx="3472816" cy="288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DA8890-47E3-8DBC-B5C8-3BBF8F7F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43" y="2899753"/>
            <a:ext cx="6155668" cy="5292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code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data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"abcdefghijklmnopqrstuvwxyzABCDEFGHIJKLMNOPQRSTUVWXYZ0123456789"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6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6444157" y="3098970"/>
            <a:ext cx="1373068" cy="1289157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7148622" y="3188618"/>
            <a:ext cx="1656413" cy="95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endParaRPr lang="zh-CN" altLang="en-US" sz="15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5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8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>
            <a:extLst>
              <a:ext uri="{FF2B5EF4-FFF2-40B4-BE49-F238E27FC236}">
                <a16:creationId xmlns:a16="http://schemas.microsoft.com/office/drawing/2014/main" id="{2D9AAF47-8B04-1F3D-136B-B23211FDD62D}"/>
              </a:ext>
            </a:extLst>
          </p:cNvPr>
          <p:cNvSpPr txBox="1"/>
          <p:nvPr/>
        </p:nvSpPr>
        <p:spPr>
          <a:xfrm>
            <a:off x="537147" y="1060483"/>
            <a:ext cx="9353541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集合是一种容器，用来装数据的，类似于数组。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4ABDFC-3FB8-92E3-0AE4-E9CB47BD7472}"/>
              </a:ext>
            </a:extLst>
          </p:cNvPr>
          <p:cNvSpPr txBox="1"/>
          <p:nvPr/>
        </p:nvSpPr>
        <p:spPr>
          <a:xfrm>
            <a:off x="530610" y="2510696"/>
            <a:ext cx="4046301" cy="37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数组定义完成并启动后，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长度就固定了。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98BB363-88E0-4CC6-B791-F65A1F22AD01}"/>
              </a:ext>
            </a:extLst>
          </p:cNvPr>
          <p:cNvCxnSpPr>
            <a:cxnSpLocks/>
          </p:cNvCxnSpPr>
          <p:nvPr/>
        </p:nvCxnSpPr>
        <p:spPr>
          <a:xfrm>
            <a:off x="623063" y="3147176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5F6818-E3F3-3691-6AA8-E8B806FB2DF6}"/>
              </a:ext>
            </a:extLst>
          </p:cNvPr>
          <p:cNvCxnSpPr/>
          <p:nvPr/>
        </p:nvCxnSpPr>
        <p:spPr>
          <a:xfrm>
            <a:off x="645267" y="4064239"/>
            <a:ext cx="4703233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5127337-0739-9265-C0C0-88223EDF1448}"/>
              </a:ext>
            </a:extLst>
          </p:cNvPr>
          <p:cNvCxnSpPr>
            <a:cxnSpLocks/>
          </p:cNvCxnSpPr>
          <p:nvPr/>
        </p:nvCxnSpPr>
        <p:spPr>
          <a:xfrm>
            <a:off x="623063" y="3147176"/>
            <a:ext cx="0" cy="91706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D3B41DC-53F9-3BCD-497B-CDCBF948232C}"/>
              </a:ext>
            </a:extLst>
          </p:cNvPr>
          <p:cNvCxnSpPr>
            <a:cxnSpLocks/>
          </p:cNvCxnSpPr>
          <p:nvPr/>
        </p:nvCxnSpPr>
        <p:spPr>
          <a:xfrm>
            <a:off x="2108116" y="3168343"/>
            <a:ext cx="0" cy="87748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13A392E-9198-B157-EC2F-198F0AE6B0AD}"/>
              </a:ext>
            </a:extLst>
          </p:cNvPr>
          <p:cNvCxnSpPr>
            <a:cxnSpLocks/>
          </p:cNvCxnSpPr>
          <p:nvPr/>
        </p:nvCxnSpPr>
        <p:spPr>
          <a:xfrm>
            <a:off x="3694347" y="3147176"/>
            <a:ext cx="0" cy="92899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784B74-F885-9CAB-B747-69C7A4D0B22F}"/>
              </a:ext>
            </a:extLst>
          </p:cNvPr>
          <p:cNvCxnSpPr>
            <a:cxnSpLocks/>
          </p:cNvCxnSpPr>
          <p:nvPr/>
        </p:nvCxnSpPr>
        <p:spPr>
          <a:xfrm>
            <a:off x="5348500" y="3168343"/>
            <a:ext cx="0" cy="89589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A5318E4-5285-2D4F-1457-232258135CD3}"/>
              </a:ext>
            </a:extLst>
          </p:cNvPr>
          <p:cNvSpPr/>
          <p:nvPr/>
        </p:nvSpPr>
        <p:spPr>
          <a:xfrm>
            <a:off x="1263494" y="4037621"/>
            <a:ext cx="29046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802DD2-A1BD-003B-D1DB-EFA682F4BB7C}"/>
              </a:ext>
            </a:extLst>
          </p:cNvPr>
          <p:cNvSpPr/>
          <p:nvPr/>
        </p:nvSpPr>
        <p:spPr>
          <a:xfrm>
            <a:off x="2819141" y="4045823"/>
            <a:ext cx="290464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619AA2-3E27-F2E2-1103-10BA849C035D}"/>
              </a:ext>
            </a:extLst>
          </p:cNvPr>
          <p:cNvSpPr/>
          <p:nvPr/>
        </p:nvSpPr>
        <p:spPr>
          <a:xfrm>
            <a:off x="4468803" y="4037621"/>
            <a:ext cx="304360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8E1877-443D-11AD-2CC8-803376000BF3}"/>
              </a:ext>
            </a:extLst>
          </p:cNvPr>
          <p:cNvSpPr txBox="1"/>
          <p:nvPr/>
        </p:nvSpPr>
        <p:spPr>
          <a:xfrm>
            <a:off x="469358" y="4698865"/>
            <a:ext cx="4450257" cy="37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auto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集合大小可变，功能丰富，开发中用的更多。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303D8AD-C008-5A71-46B7-ADC423A9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什么是集合？</a:t>
            </a:r>
          </a:p>
        </p:txBody>
      </p:sp>
      <p:sp>
        <p:nvSpPr>
          <p:cNvPr id="34" name="标题 3">
            <a:extLst>
              <a:ext uri="{FF2B5EF4-FFF2-40B4-BE49-F238E27FC236}">
                <a16:creationId xmlns:a16="http://schemas.microsoft.com/office/drawing/2014/main" id="{2BADBAA0-57D6-0924-8EEB-FB174A940C00}"/>
              </a:ext>
            </a:extLst>
          </p:cNvPr>
          <p:cNvSpPr txBox="1">
            <a:spLocks/>
          </p:cNvSpPr>
          <p:nvPr/>
        </p:nvSpPr>
        <p:spPr>
          <a:xfrm>
            <a:off x="581481" y="1741430"/>
            <a:ext cx="364441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有数组，为啥还学习集合？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8AB4D8-6316-B4E8-37B6-A83F8E700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" b="16837"/>
          <a:stretch/>
        </p:blipFill>
        <p:spPr>
          <a:xfrm>
            <a:off x="7393192" y="1140384"/>
            <a:ext cx="2884723" cy="4865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D3D6F-48A5-E670-82B0-BF9E41CC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3" y="3287079"/>
            <a:ext cx="933787" cy="5716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539C24-129C-57F4-E207-65F41B14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50" y="3216869"/>
            <a:ext cx="592381" cy="77195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E150A2B-6A16-5003-4B2B-8AB06F7C2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486" y="3216869"/>
            <a:ext cx="678440" cy="8289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82E08DC-33EA-349A-6F90-F232D949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154" y="3165592"/>
            <a:ext cx="819645" cy="89864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664C470-CD09-E22B-5DB9-AE970D1D1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54" y="1681857"/>
            <a:ext cx="1273892" cy="12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23" grpId="0"/>
      <p:bldP spid="24" grpId="0"/>
      <p:bldP spid="25" grpId="0"/>
      <p:bldP spid="32" grpId="0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FA6357-8717-61EE-5830-6A3E67B5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6" y="4573598"/>
            <a:ext cx="2909401" cy="541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340D57-AA7F-0BF2-014F-A358DD2D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38" y="3350627"/>
            <a:ext cx="1613429" cy="557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C27B1-D4B1-013D-B62D-09CE9F4B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534" y="2270348"/>
            <a:ext cx="1613429" cy="458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EB2C52-CE21-B3B8-1874-C0140EE22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1" y="3350628"/>
            <a:ext cx="2713792" cy="6784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674855-F434-6647-A1C2-65D74F61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613" y="5115400"/>
            <a:ext cx="2531533" cy="6174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ADC346-2F07-7D92-589D-0F6756212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817" y="2547493"/>
            <a:ext cx="1731281" cy="4655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F6B630-60F0-337D-B8D5-53D2CD3DD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409" y="3564060"/>
            <a:ext cx="2929467" cy="4932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4191F87-D039-AD6A-B5B3-0D5A78FF93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409" y="4601836"/>
            <a:ext cx="1906057" cy="58526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2E34A84-014C-44AC-2D3D-0E5A28029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916" y="3045421"/>
            <a:ext cx="1012618" cy="51460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143D664-1A94-B349-69F1-3186455FB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400" y="1890259"/>
            <a:ext cx="990600" cy="52443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88566FF-C4B9-666F-835B-13EE737E0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6741" y="1762124"/>
            <a:ext cx="1228725" cy="5810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85F7822-C903-6E0C-23CE-0D2F8883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集合的种类很多</a:t>
            </a:r>
          </a:p>
        </p:txBody>
      </p:sp>
    </p:spTree>
    <p:extLst>
      <p:ext uri="{BB962C8B-B14F-4D97-AF65-F5344CB8AC3E}">
        <p14:creationId xmlns:p14="http://schemas.microsoft.com/office/powerpoint/2010/main" val="30142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4CF405C4-09F0-054B-2C2E-C5FB275442AB}"/>
              </a:ext>
            </a:extLst>
          </p:cNvPr>
          <p:cNvSpPr/>
          <p:nvPr/>
        </p:nvSpPr>
        <p:spPr>
          <a:xfrm>
            <a:off x="7037516" y="974414"/>
            <a:ext cx="2460395" cy="258103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209D76-B0E3-E869-7016-A4B35286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32" y="765491"/>
            <a:ext cx="3829050" cy="590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F0C806-3CB7-EBE8-5754-E8107297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ArrayList</a:t>
            </a:r>
            <a:r>
              <a:rPr lang="zh-CN" altLang="en-US" dirty="0"/>
              <a:t>集合学什么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332A15-70EC-CFFF-AFDA-15F0B985649E}"/>
              </a:ext>
            </a:extLst>
          </p:cNvPr>
          <p:cNvGrpSpPr/>
          <p:nvPr/>
        </p:nvGrpSpPr>
        <p:grpSpPr>
          <a:xfrm>
            <a:off x="576196" y="1304828"/>
            <a:ext cx="4322231" cy="537359"/>
            <a:chOff x="3353164" y="5681120"/>
            <a:chExt cx="3989158" cy="6447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32AD3D1-EE2C-BDD0-1D3E-E5C74F5858E9}"/>
                </a:ext>
              </a:extLst>
            </p:cNvPr>
            <p:cNvGrpSpPr/>
            <p:nvPr/>
          </p:nvGrpSpPr>
          <p:grpSpPr>
            <a:xfrm>
              <a:off x="3353164" y="5731266"/>
              <a:ext cx="3989158" cy="594560"/>
              <a:chOff x="4304043" y="1286668"/>
              <a:chExt cx="582981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圆角矩形 70">
                <a:extLst>
                  <a:ext uri="{FF2B5EF4-FFF2-40B4-BE49-F238E27FC236}">
                    <a16:creationId xmlns:a16="http://schemas.microsoft.com/office/drawing/2014/main" id="{2DDAC79D-6BD1-B223-1A1A-8E848F0B6AE8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2925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圆角矩形 71">
                <a:extLst>
                  <a:ext uri="{FF2B5EF4-FFF2-40B4-BE49-F238E27FC236}">
                    <a16:creationId xmlns:a16="http://schemas.microsoft.com/office/drawing/2014/main" id="{7968774B-50C5-EF78-CA08-65215B9F00D9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82981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0" name="TextBox 69">
              <a:extLst>
                <a:ext uri="{FF2B5EF4-FFF2-40B4-BE49-F238E27FC236}">
                  <a16:creationId xmlns:a16="http://schemas.microsoft.com/office/drawing/2014/main" id="{266CF83C-7091-EED1-9E2A-64C3817B81AA}"/>
                </a:ext>
              </a:extLst>
            </p:cNvPr>
            <p:cNvSpPr txBox="1"/>
            <p:nvPr/>
          </p:nvSpPr>
          <p:spPr>
            <a:xfrm>
              <a:off x="3516973" y="5681120"/>
              <a:ext cx="3661540" cy="55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zh-CN" altLang="en-US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、创建</a:t>
              </a:r>
              <a:r>
                <a:rPr lang="en-US" altLang="zh-CN" sz="1400" b="1" dirty="0" err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ArrayList</a:t>
              </a:r>
              <a:r>
                <a:rPr lang="zh-CN" altLang="en-US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对象，代表一个集合容器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EE5BA54-DA0B-5BB3-5322-F79E650EC1F6}"/>
              </a:ext>
            </a:extLst>
          </p:cNvPr>
          <p:cNvGrpSpPr/>
          <p:nvPr/>
        </p:nvGrpSpPr>
        <p:grpSpPr>
          <a:xfrm>
            <a:off x="576196" y="2264932"/>
            <a:ext cx="5778450" cy="537359"/>
            <a:chOff x="3353164" y="5681120"/>
            <a:chExt cx="3989158" cy="64470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FE7C3F7-8612-FD68-876B-8F84FCAAE07D}"/>
                </a:ext>
              </a:extLst>
            </p:cNvPr>
            <p:cNvGrpSpPr/>
            <p:nvPr/>
          </p:nvGrpSpPr>
          <p:grpSpPr>
            <a:xfrm>
              <a:off x="3353164" y="5731266"/>
              <a:ext cx="3989158" cy="594560"/>
              <a:chOff x="4304043" y="1286668"/>
              <a:chExt cx="582981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圆角矩形 70">
                <a:extLst>
                  <a:ext uri="{FF2B5EF4-FFF2-40B4-BE49-F238E27FC236}">
                    <a16:creationId xmlns:a16="http://schemas.microsoft.com/office/drawing/2014/main" id="{229D3724-72E1-02B8-DAA7-F60B7146356F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29254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圆角矩形 71">
                <a:extLst>
                  <a:ext uri="{FF2B5EF4-FFF2-40B4-BE49-F238E27FC236}">
                    <a16:creationId xmlns:a16="http://schemas.microsoft.com/office/drawing/2014/main" id="{D40446A8-C960-B520-EEC1-0C4031644BF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582981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95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1" name="TextBox 69">
              <a:extLst>
                <a:ext uri="{FF2B5EF4-FFF2-40B4-BE49-F238E27FC236}">
                  <a16:creationId xmlns:a16="http://schemas.microsoft.com/office/drawing/2014/main" id="{068EC260-7582-AAFC-B166-6A23B6F88436}"/>
                </a:ext>
              </a:extLst>
            </p:cNvPr>
            <p:cNvSpPr txBox="1"/>
            <p:nvPr/>
          </p:nvSpPr>
          <p:spPr>
            <a:xfrm>
              <a:off x="3516974" y="5681120"/>
              <a:ext cx="3661540" cy="55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、调用</a:t>
              </a:r>
              <a:r>
                <a:rPr lang="en-US" altLang="zh-CN" sz="1400" b="1" dirty="0" err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ArrayList</a:t>
              </a:r>
              <a:r>
                <a:rPr lang="zh-CN" altLang="en-US" sz="1400" b="1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提供的方法，对容器中的数据进行增删改查操作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3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7FDAE7B-0129-4E9B-B230-0856EAB45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54424"/>
              </p:ext>
            </p:extLst>
          </p:nvPr>
        </p:nvGraphicFramePr>
        <p:xfrm>
          <a:off x="676482" y="1032356"/>
          <a:ext cx="7665759" cy="102755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74224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923512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610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66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ArrayList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创建一个空的集合对象</a:t>
                      </a: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D57810-E7AC-A0FA-45CE-58591A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730"/>
              </p:ext>
            </p:extLst>
          </p:nvPr>
        </p:nvGraphicFramePr>
        <p:xfrm>
          <a:off x="676482" y="2472371"/>
          <a:ext cx="7665760" cy="354419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74224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92351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369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常用方法名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53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add(E e)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将指定的元素添加到此集合的末尾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43409"/>
                  </a:ext>
                </a:extLst>
              </a:tr>
              <a:tr h="453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void add(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在此集合中的指定位置插入指定的元素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79" marB="609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1356"/>
                  </a:ext>
                </a:extLst>
              </a:tr>
              <a:tr h="453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get(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返回指定索引处的元素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44187"/>
                  </a:ext>
                </a:extLst>
              </a:tr>
              <a:tr h="453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size()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返回集合中的元素的个数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61974"/>
                  </a:ext>
                </a:extLst>
              </a:tr>
              <a:tr h="453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remove(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index)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删除指定索引处的元素，返回被删除的元素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57071"/>
                  </a:ext>
                </a:extLst>
              </a:tr>
              <a:tr h="453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remove(Object o)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删除指定的元素，返回删除是否成功</a:t>
                      </a: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53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E set(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index,E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element)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修改指定索引处的元素，返回被修改的元素</a:t>
                      </a:r>
                      <a:endParaRPr lang="en-US" altLang="zh-CN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91" marR="121891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C7DE533-9F98-6021-8CA0-75DD6B73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ArrayList</a:t>
            </a:r>
            <a:r>
              <a:rPr lang="zh-CN" altLang="en-US" dirty="0"/>
              <a:t>集合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767139" cy="396239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1800" dirty="0"/>
              <a:t>1</a:t>
            </a:r>
            <a:r>
              <a:rPr lang="zh-CN" altLang="en-US" sz="1800" dirty="0"/>
              <a:t>、集合是什么，有什么特点？</a:t>
            </a:r>
            <a:endParaRPr lang="en-US" altLang="zh-CN" sz="1800" dirty="0"/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一种容器，用来存储数据的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集合的大小可变。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  <a:defRPr/>
            </a:pP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ArrayList</a:t>
            </a:r>
            <a:r>
              <a:rPr lang="zh-CN" altLang="en-US" sz="1800" dirty="0"/>
              <a:t>是什么</a:t>
            </a:r>
            <a:r>
              <a:rPr lang="en-US" altLang="zh-CN" sz="1800" dirty="0"/>
              <a:t>?</a:t>
            </a:r>
            <a:r>
              <a:rPr lang="zh-CN" altLang="en-US" sz="1800" dirty="0"/>
              <a:t> 怎么使用？</a:t>
            </a:r>
            <a:endParaRPr lang="en-US" altLang="zh-CN" sz="1800" dirty="0"/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是集合中最常用的一种，</a:t>
            </a:r>
            <a:r>
              <a:rPr lang="en-US" altLang="zh-CN" sz="16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是泛型类，可以约束存储的数据类型。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调用无参数构造器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6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初始化对象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62020" lvl="2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调用增删改查数据的方法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6462088" y="3887162"/>
            <a:ext cx="1373068" cy="1289157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7202413" y="3968547"/>
            <a:ext cx="2551187" cy="95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快速入门、常用组件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事件监听器</a:t>
            </a:r>
            <a:endParaRPr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7703DD-3118-335B-FE3C-71E9211A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35" y="1285921"/>
            <a:ext cx="3688400" cy="231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7CAC1E-ECA7-A659-CE4A-5B4654BA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475" y="406139"/>
            <a:ext cx="4483701" cy="3095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5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6949478-6691-4E37-8F11-4064D1E7C5CE}"/>
              </a:ext>
            </a:extLst>
          </p:cNvPr>
          <p:cNvSpPr txBox="1"/>
          <p:nvPr/>
        </p:nvSpPr>
        <p:spPr>
          <a:xfrm>
            <a:off x="576196" y="792850"/>
            <a:ext cx="11134204" cy="144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0" i="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如果一个类定义在另一个类的内部，这个类就是内部类。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noProof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场景：当一个类的内部，包含了一个完整的事物，且这个事物没有必要单独设计时，就可以把这个事物设计成内部类。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85450C-F0A9-4A43-B273-554560F010C9}"/>
              </a:ext>
            </a:extLst>
          </p:cNvPr>
          <p:cNvSpPr txBox="1"/>
          <p:nvPr/>
        </p:nvSpPr>
        <p:spPr>
          <a:xfrm>
            <a:off x="576196" y="2814036"/>
            <a:ext cx="2262520" cy="1447640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public class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Car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// 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内部类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public 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</a:rPr>
              <a:t>Engine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CCD098-6743-989F-59B8-08B6FAAE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807F4B5-023E-F50A-74D3-E1B60C280EE4}"/>
              </a:ext>
            </a:extLst>
          </p:cNvPr>
          <p:cNvGrpSpPr/>
          <p:nvPr/>
        </p:nvGrpSpPr>
        <p:grpSpPr>
          <a:xfrm>
            <a:off x="3721100" y="2814036"/>
            <a:ext cx="2374900" cy="400050"/>
            <a:chOff x="8159" y="3367"/>
            <a:chExt cx="3740" cy="63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FBF5A7C1-1B60-2FAC-DA38-4D543A22FAE8}"/>
                </a:ext>
              </a:extLst>
            </p:cNvPr>
            <p:cNvSpPr/>
            <p:nvPr/>
          </p:nvSpPr>
          <p:spPr>
            <a:xfrm>
              <a:off x="8382" y="3367"/>
              <a:ext cx="3517" cy="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kern="1200" dirty="0">
                  <a:solidFill>
                    <a:srgbClr val="091077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rPr>
                <a:t>成员内部类</a:t>
              </a:r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00889182-54BD-6289-C1F6-84CBC7F56FBE}"/>
                </a:ext>
              </a:extLst>
            </p:cNvPr>
            <p:cNvSpPr/>
            <p:nvPr/>
          </p:nvSpPr>
          <p:spPr>
            <a:xfrm>
              <a:off x="8159" y="3450"/>
              <a:ext cx="120" cy="544"/>
            </a:xfrm>
            <a:prstGeom prst="rect">
              <a:avLst/>
            </a:prstGeom>
            <a:solidFill>
              <a:srgbClr val="091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12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D3D052-D119-B8B8-8D24-E6D4D75CB4DB}"/>
              </a:ext>
            </a:extLst>
          </p:cNvPr>
          <p:cNvGrpSpPr/>
          <p:nvPr/>
        </p:nvGrpSpPr>
        <p:grpSpPr>
          <a:xfrm>
            <a:off x="6692900" y="2814036"/>
            <a:ext cx="2374900" cy="398780"/>
            <a:chOff x="8159" y="3367"/>
            <a:chExt cx="3740" cy="628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0C31521C-D854-E2CC-560D-6201C08770E2}"/>
                </a:ext>
              </a:extLst>
            </p:cNvPr>
            <p:cNvSpPr/>
            <p:nvPr/>
          </p:nvSpPr>
          <p:spPr>
            <a:xfrm>
              <a:off x="8382" y="3367"/>
              <a:ext cx="3517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kern="1200" dirty="0">
                  <a:solidFill>
                    <a:srgbClr val="091077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rPr>
                <a:t>静态内部类</a:t>
              </a:r>
            </a:p>
          </p:txBody>
        </p:sp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846E074C-36E5-3874-F7AA-2F0EC745BA40}"/>
                </a:ext>
              </a:extLst>
            </p:cNvPr>
            <p:cNvSpPr/>
            <p:nvPr/>
          </p:nvSpPr>
          <p:spPr>
            <a:xfrm>
              <a:off x="8159" y="3450"/>
              <a:ext cx="120" cy="544"/>
            </a:xfrm>
            <a:prstGeom prst="rect">
              <a:avLst/>
            </a:prstGeom>
            <a:solidFill>
              <a:srgbClr val="156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12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D474F4-192D-7CF4-2F90-CF77BAAC12C2}"/>
              </a:ext>
            </a:extLst>
          </p:cNvPr>
          <p:cNvGrpSpPr/>
          <p:nvPr/>
        </p:nvGrpSpPr>
        <p:grpSpPr>
          <a:xfrm>
            <a:off x="3721100" y="3862896"/>
            <a:ext cx="2374900" cy="398780"/>
            <a:chOff x="8159" y="3367"/>
            <a:chExt cx="3740" cy="6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AA8049-DD47-C72C-5B01-734C2B89A7F5}"/>
                </a:ext>
              </a:extLst>
            </p:cNvPr>
            <p:cNvSpPr/>
            <p:nvPr/>
          </p:nvSpPr>
          <p:spPr>
            <a:xfrm>
              <a:off x="8382" y="3367"/>
              <a:ext cx="3517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091077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局部内部类</a:t>
              </a:r>
              <a:endParaRPr lang="zh-CN" altLang="en-US" sz="2000" b="1" kern="1200" dirty="0">
                <a:solidFill>
                  <a:srgbClr val="091077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ea"/>
              </a:endParaRPr>
            </a:p>
          </p:txBody>
        </p:sp>
        <p:sp>
          <p:nvSpPr>
            <p:cNvPr id="20" name="Rectangle 26">
              <a:extLst>
                <a:ext uri="{FF2B5EF4-FFF2-40B4-BE49-F238E27FC236}">
                  <a16:creationId xmlns:a16="http://schemas.microsoft.com/office/drawing/2014/main" id="{4EA4C6FE-CBF5-8A42-DA54-9FF10F550569}"/>
                </a:ext>
              </a:extLst>
            </p:cNvPr>
            <p:cNvSpPr/>
            <p:nvPr/>
          </p:nvSpPr>
          <p:spPr>
            <a:xfrm>
              <a:off x="8159" y="3450"/>
              <a:ext cx="120" cy="544"/>
            </a:xfrm>
            <a:prstGeom prst="rect">
              <a:avLst/>
            </a:prstGeom>
            <a:solidFill>
              <a:srgbClr val="156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12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DBD538-3309-D961-8B8E-2B68196C84BA}"/>
              </a:ext>
            </a:extLst>
          </p:cNvPr>
          <p:cNvGrpSpPr/>
          <p:nvPr/>
        </p:nvGrpSpPr>
        <p:grpSpPr>
          <a:xfrm>
            <a:off x="6692900" y="3862896"/>
            <a:ext cx="2374900" cy="398780"/>
            <a:chOff x="8159" y="3367"/>
            <a:chExt cx="3740" cy="628"/>
          </a:xfrm>
        </p:grpSpPr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3EC178C6-A0D6-E9D9-5092-D6C430118148}"/>
                </a:ext>
              </a:extLst>
            </p:cNvPr>
            <p:cNvSpPr/>
            <p:nvPr/>
          </p:nvSpPr>
          <p:spPr>
            <a:xfrm>
              <a:off x="8382" y="3367"/>
              <a:ext cx="3517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kern="1200" dirty="0">
                  <a:solidFill>
                    <a:srgbClr val="091077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ea"/>
                </a:rPr>
                <a:t>匿名内部类</a:t>
              </a: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BB8740D0-6B81-6A6E-F837-F881B9A81566}"/>
                </a:ext>
              </a:extLst>
            </p:cNvPr>
            <p:cNvSpPr/>
            <p:nvPr/>
          </p:nvSpPr>
          <p:spPr>
            <a:xfrm>
              <a:off x="8159" y="3450"/>
              <a:ext cx="120" cy="544"/>
            </a:xfrm>
            <a:prstGeom prst="rect">
              <a:avLst/>
            </a:prstGeom>
            <a:solidFill>
              <a:srgbClr val="E22D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1200" kern="1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84D99-43A2-8649-24D5-00CD4044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GUI</a:t>
            </a:r>
            <a:r>
              <a:rPr lang="zh-CN" altLang="en-US" dirty="0"/>
              <a:t>编程？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F5363E2-791B-72FB-973E-7CF3AF910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96" y="144542"/>
            <a:ext cx="7473244" cy="253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GUI，全称Graphical User Interface，是指图形用户界面。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通过图形元素（如窗口、按钮、文本框等）与用户进行交互。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与命令行界面（CLI）相比，GUI更加直观、友好。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74B4CF-7D9B-A981-1FE6-68DD713B3989}"/>
              </a:ext>
            </a:extLst>
          </p:cNvPr>
          <p:cNvSpPr txBox="1"/>
          <p:nvPr/>
        </p:nvSpPr>
        <p:spPr>
          <a:xfrm>
            <a:off x="576196" y="2881833"/>
            <a:ext cx="6096000" cy="259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b="1" dirty="0">
                <a:latin typeface="+mn-ea"/>
              </a:rPr>
              <a:t>为什么学习</a:t>
            </a:r>
            <a:r>
              <a:rPr lang="en-US" altLang="zh-CN" b="1" dirty="0">
                <a:latin typeface="+mn-ea"/>
              </a:rPr>
              <a:t>GUI</a:t>
            </a:r>
            <a:r>
              <a:rPr lang="zh-CN" altLang="en-US" b="1" dirty="0">
                <a:latin typeface="+mn-ea"/>
              </a:rPr>
              <a:t>编程？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增强用户体验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广泛应用于桌面应用程序开发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Java</a:t>
            </a:r>
            <a:r>
              <a:rPr lang="zh-CN" altLang="en-US" sz="1600" dirty="0">
                <a:latin typeface="+mn-ea"/>
              </a:rPr>
              <a:t>提供了强大的</a:t>
            </a:r>
            <a:r>
              <a:rPr lang="en-US" altLang="zh-CN" sz="1600" dirty="0">
                <a:latin typeface="+mn-ea"/>
              </a:rPr>
              <a:t>GUI</a:t>
            </a:r>
            <a:r>
              <a:rPr lang="zh-CN" altLang="en-US" sz="1600" dirty="0">
                <a:latin typeface="+mn-ea"/>
              </a:rPr>
              <a:t>编程支持</a:t>
            </a:r>
          </a:p>
        </p:txBody>
      </p:sp>
    </p:spTree>
    <p:extLst>
      <p:ext uri="{BB962C8B-B14F-4D97-AF65-F5344CB8AC3E}">
        <p14:creationId xmlns:p14="http://schemas.microsoft.com/office/powerpoint/2010/main" val="10143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41134-AC42-5F9E-35E8-8754A1D3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的</a:t>
            </a:r>
            <a:r>
              <a:rPr lang="en-US" altLang="zh-CN" dirty="0"/>
              <a:t>GUI</a:t>
            </a:r>
            <a:r>
              <a:rPr lang="zh-CN" altLang="en-US" dirty="0"/>
              <a:t>编程包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E60783-186B-A6E8-79D6-F1C34C136708}"/>
              </a:ext>
            </a:extLst>
          </p:cNvPr>
          <p:cNvSpPr txBox="1"/>
          <p:nvPr/>
        </p:nvSpPr>
        <p:spPr>
          <a:xfrm>
            <a:off x="576195" y="930277"/>
            <a:ext cx="8889352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AWT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Abstract Window Toolkit</a:t>
            </a:r>
            <a:r>
              <a:rPr lang="zh-CN" altLang="en-US" sz="1600" dirty="0">
                <a:latin typeface="+mn-ea"/>
              </a:rPr>
              <a:t>）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提供了一组原生的</a:t>
            </a:r>
            <a:r>
              <a:rPr lang="en-US" altLang="zh-CN" sz="1600" dirty="0">
                <a:latin typeface="+mn-ea"/>
              </a:rPr>
              <a:t>GUI</a:t>
            </a:r>
            <a:r>
              <a:rPr lang="zh-CN" altLang="en-US" sz="1600" dirty="0">
                <a:latin typeface="+mn-ea"/>
              </a:rPr>
              <a:t>组件，依赖于操作系统的本地窗口系统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Swing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基于</a:t>
            </a:r>
            <a:r>
              <a:rPr lang="en-US" altLang="zh-CN" sz="1600" dirty="0">
                <a:latin typeface="+mn-ea"/>
              </a:rPr>
              <a:t>AWT</a:t>
            </a:r>
            <a:r>
              <a:rPr lang="zh-CN" altLang="en-US" sz="1600" dirty="0">
                <a:latin typeface="+mn-ea"/>
              </a:rPr>
              <a:t>，提供了更丰富的</a:t>
            </a:r>
            <a:r>
              <a:rPr lang="en-US" altLang="zh-CN" sz="1600" dirty="0">
                <a:latin typeface="+mn-ea"/>
              </a:rPr>
              <a:t>GUI</a:t>
            </a:r>
            <a:r>
              <a:rPr lang="zh-CN" altLang="en-US" sz="1600" dirty="0">
                <a:latin typeface="+mn-ea"/>
              </a:rPr>
              <a:t>组件，轻量级组件，不依赖于本地窗口系统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DA537-C5A2-16F1-E410-D5182018D951}"/>
              </a:ext>
            </a:extLst>
          </p:cNvPr>
          <p:cNvSpPr txBox="1"/>
          <p:nvPr/>
        </p:nvSpPr>
        <p:spPr>
          <a:xfrm>
            <a:off x="492438" y="3091778"/>
            <a:ext cx="4049417" cy="353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常用的</a:t>
            </a:r>
            <a:r>
              <a:rPr lang="en-US" altLang="zh-CN" b="1" dirty="0"/>
              <a:t>Swing</a:t>
            </a:r>
            <a:r>
              <a:rPr lang="zh-CN" altLang="en-US" b="1" dirty="0"/>
              <a:t>组件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JFrame</a:t>
            </a:r>
            <a:r>
              <a:rPr lang="en-US" altLang="zh-CN" sz="1600" dirty="0">
                <a:latin typeface="+mn-ea"/>
              </a:rPr>
              <a:t>: </a:t>
            </a:r>
            <a:r>
              <a:rPr lang="zh-CN" altLang="en-US" sz="1600" dirty="0">
                <a:latin typeface="+mn-ea"/>
              </a:rPr>
              <a:t>窗口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JPanel</a:t>
            </a:r>
            <a:r>
              <a:rPr lang="en-US" altLang="zh-CN" sz="1600" dirty="0">
                <a:latin typeface="+mn-ea"/>
              </a:rPr>
              <a:t>:  </a:t>
            </a:r>
            <a:r>
              <a:rPr lang="zh-CN" altLang="en-US" sz="1600" dirty="0">
                <a:latin typeface="+mn-ea"/>
              </a:rPr>
              <a:t>用于组织其他组件的容器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JButton</a:t>
            </a:r>
            <a:r>
              <a:rPr lang="en-US" altLang="zh-CN" sz="1600" dirty="0">
                <a:latin typeface="+mn-ea"/>
              </a:rPr>
              <a:t>: </a:t>
            </a:r>
            <a:r>
              <a:rPr lang="zh-CN" altLang="en-US" sz="1600" dirty="0">
                <a:latin typeface="+mn-ea"/>
              </a:rPr>
              <a:t>按钮组件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JTextField</a:t>
            </a:r>
            <a:r>
              <a:rPr lang="en-US" altLang="zh-CN" sz="1600" dirty="0">
                <a:latin typeface="+mn-ea"/>
              </a:rPr>
              <a:t>: </a:t>
            </a:r>
            <a:r>
              <a:rPr lang="zh-CN" altLang="en-US" sz="1600" dirty="0">
                <a:latin typeface="+mn-ea"/>
              </a:rPr>
              <a:t>输入框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JTable</a:t>
            </a:r>
            <a:r>
              <a:rPr lang="en-US" altLang="zh-CN" sz="1600" dirty="0">
                <a:latin typeface="+mn-ea"/>
              </a:rPr>
              <a:t>: </a:t>
            </a:r>
            <a:r>
              <a:rPr lang="zh-CN" altLang="en-US" sz="1600" dirty="0">
                <a:latin typeface="+mn-ea"/>
              </a:rPr>
              <a:t>表格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…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A8C10EA-C010-1AD3-CD08-EE8EF32C2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438" y="3086128"/>
            <a:ext cx="4735255" cy="3090974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args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JFrame frame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JFrame(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"Simple GUI"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.setSize(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400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.setDefaultCloseOperation(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JFrame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EXIT_ON_CLOSE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JButton button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JButton(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"Click Me"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button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.setVisible(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41134-AC42-5F9E-35E8-8754A1D3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常见的布局管理器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DA537-C5A2-16F1-E410-D5182018D951}"/>
              </a:ext>
            </a:extLst>
          </p:cNvPr>
          <p:cNvSpPr txBox="1"/>
          <p:nvPr/>
        </p:nvSpPr>
        <p:spPr>
          <a:xfrm>
            <a:off x="576196" y="1038091"/>
            <a:ext cx="9173860" cy="375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布局管理器（</a:t>
            </a:r>
            <a:r>
              <a:rPr lang="en-US" altLang="zh-CN" sz="1600" dirty="0">
                <a:latin typeface="+mn-ea"/>
              </a:rPr>
              <a:t>Layout Manager</a:t>
            </a:r>
            <a:r>
              <a:rPr lang="zh-CN" altLang="en-US" sz="1600" dirty="0">
                <a:latin typeface="+mn-ea"/>
              </a:rPr>
              <a:t>）它们可以决定组件在容器中的布局方式，避免了手动设置每个组件的位置和大小，从而简化了</a:t>
            </a:r>
            <a:r>
              <a:rPr lang="en-US" altLang="zh-CN" sz="1600" dirty="0">
                <a:latin typeface="+mn-ea"/>
              </a:rPr>
              <a:t>GUI</a:t>
            </a:r>
            <a:r>
              <a:rPr lang="zh-CN" altLang="en-US" sz="1600" dirty="0">
                <a:latin typeface="+mn-ea"/>
              </a:rPr>
              <a:t>设计过程。</a:t>
            </a:r>
            <a:endParaRPr lang="en-US" altLang="zh-CN" sz="1600" dirty="0">
              <a:latin typeface="+mn-ea"/>
            </a:endParaRPr>
          </a:p>
          <a:p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latin typeface="+mn-ea"/>
              </a:rPr>
              <a:t>常见的布局管理器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FlowLayout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BorderLayout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GridLayout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+mn-ea"/>
              </a:rPr>
              <a:t>BoxLayout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72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41134-AC42-5F9E-35E8-8754A1D3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AI</a:t>
            </a:r>
            <a:r>
              <a:rPr lang="zh-CN" altLang="en-US" dirty="0"/>
              <a:t>帮助生成想要的</a:t>
            </a:r>
            <a:r>
              <a:rPr lang="en-US" altLang="zh-CN" dirty="0"/>
              <a:t>GUI</a:t>
            </a:r>
            <a:r>
              <a:rPr lang="zh-CN" altLang="en-US" dirty="0"/>
              <a:t>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5A66CA-4251-4951-4ADB-E558FAB4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8936" y="1207759"/>
            <a:ext cx="1407114" cy="12507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B10D13-B7C8-3F2D-2544-63DC8A7AA922}"/>
              </a:ext>
            </a:extLst>
          </p:cNvPr>
          <p:cNvSpPr txBox="1"/>
          <p:nvPr/>
        </p:nvSpPr>
        <p:spPr>
          <a:xfrm>
            <a:off x="2919046" y="1332641"/>
            <a:ext cx="6094324" cy="1504323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zh-CN" altLang="en-US" sz="1600" dirty="0">
                <a:highlight>
                  <a:srgbClr val="E0DFFF"/>
                </a:highlight>
                <a:latin typeface="+mn-ea"/>
              </a:rPr>
              <a:t>我是一名</a:t>
            </a:r>
            <a:r>
              <a:rPr lang="en-US" altLang="zh-CN" sz="1600" dirty="0">
                <a:highlight>
                  <a:srgbClr val="E0DFFF"/>
                </a:highlight>
                <a:latin typeface="+mn-ea"/>
              </a:rPr>
              <a:t>Java</a:t>
            </a:r>
            <a:r>
              <a:rPr lang="zh-CN" altLang="en-US" sz="1600" dirty="0">
                <a:highlight>
                  <a:srgbClr val="E0DFFF"/>
                </a:highlight>
                <a:latin typeface="+mn-ea"/>
              </a:rPr>
              <a:t>开发人员，帮我用</a:t>
            </a:r>
            <a:r>
              <a:rPr lang="en-US" altLang="zh-CN" sz="1600" dirty="0">
                <a:highlight>
                  <a:srgbClr val="E0DFFF"/>
                </a:highlight>
                <a:latin typeface="+mn-ea"/>
              </a:rPr>
              <a:t>Swing</a:t>
            </a:r>
            <a:r>
              <a:rPr lang="zh-CN" altLang="en-US" sz="1600" dirty="0">
                <a:highlight>
                  <a:srgbClr val="E0DFFF"/>
                </a:highlight>
                <a:latin typeface="+mn-ea"/>
              </a:rPr>
              <a:t>开发一个登录界面，要求登录界面看起来比较好看比较美观，你可以用一些样式让界面好看一些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D3DBA3-48BD-FFA7-013A-41871A8D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046" y="3333560"/>
            <a:ext cx="3688400" cy="231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941134-AC42-5F9E-35E8-8754A1D3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AI</a:t>
            </a:r>
            <a:r>
              <a:rPr lang="zh-CN" altLang="en-US" dirty="0"/>
              <a:t>帮助生成想要的</a:t>
            </a:r>
            <a:r>
              <a:rPr lang="en-US" altLang="zh-CN" dirty="0"/>
              <a:t>GUI</a:t>
            </a:r>
            <a:r>
              <a:rPr lang="zh-CN" altLang="en-US" dirty="0"/>
              <a:t>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5A66CA-4251-4951-4ADB-E558FAB4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8936" y="1207759"/>
            <a:ext cx="1407114" cy="12507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B10D13-B7C8-3F2D-2544-63DC8A7AA922}"/>
              </a:ext>
            </a:extLst>
          </p:cNvPr>
          <p:cNvSpPr txBox="1"/>
          <p:nvPr/>
        </p:nvSpPr>
        <p:spPr>
          <a:xfrm>
            <a:off x="2919046" y="1332641"/>
            <a:ext cx="6094324" cy="3341877"/>
          </a:xfrm>
          <a:prstGeom prst="rect">
            <a:avLst/>
          </a:prstGeom>
          <a:solidFill>
            <a:srgbClr val="F9FBF9"/>
          </a:solidFill>
          <a:ln>
            <a:solidFill>
              <a:srgbClr val="F9FBF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latinLnBrk="1">
              <a:lnSpc>
                <a:spcPct val="200000"/>
              </a:lnSpc>
            </a:pP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我是一名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Java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开发人员，帮我用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Swing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开发一个员工信息管理界面，要求包含输入框，搜索按钮，表格，表格展示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20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个员工信息，并包含添加、修改，删除功能。要求如下： 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1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、输入框和搜索按钮、添加按钮占第一行并且居中 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2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、中间展示表格 </a:t>
            </a:r>
            <a:r>
              <a:rPr lang="en-US" altLang="zh-CN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3</a:t>
            </a:r>
            <a:r>
              <a:rPr lang="zh-CN" altLang="en-US" b="0" i="0" dirty="0">
                <a:solidFill>
                  <a:srgbClr val="2C2C36"/>
                </a:solidFill>
                <a:effectLst/>
                <a:highlight>
                  <a:srgbClr val="E0DFFF"/>
                </a:highlight>
                <a:latin typeface="-apple-system"/>
              </a:rPr>
              <a:t>、每行数据右键绑定一个菜单，菜单展示修改和删除按钮</a:t>
            </a:r>
            <a:endParaRPr lang="zh-CN" altLang="en-US" b="0" i="0" dirty="0">
              <a:solidFill>
                <a:srgbClr val="3F3F3F"/>
              </a:solidFill>
              <a:effectLst/>
              <a:highlight>
                <a:srgbClr val="E0DFFF"/>
              </a:highlight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5208A-81D2-DCA9-9C17-9B7EC327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45" y="2417187"/>
            <a:ext cx="5973315" cy="4124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3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FD1731EB-CC31-1296-D5F1-0BAAA98F0021}"/>
              </a:ext>
            </a:extLst>
          </p:cNvPr>
          <p:cNvSpPr/>
          <p:nvPr/>
        </p:nvSpPr>
        <p:spPr>
          <a:xfrm>
            <a:off x="6462088" y="3887162"/>
            <a:ext cx="1373068" cy="1289157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A76DF-9EAE-853E-F2B2-8B520801AC2B}"/>
              </a:ext>
            </a:extLst>
          </p:cNvPr>
          <p:cNvSpPr txBox="1"/>
          <p:nvPr/>
        </p:nvSpPr>
        <p:spPr>
          <a:xfrm>
            <a:off x="7202413" y="3968547"/>
            <a:ext cx="2551187" cy="95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快速入门、常用组件</a:t>
            </a:r>
          </a:p>
          <a:p>
            <a:pPr marL="438135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</a:t>
            </a:r>
            <a:endParaRPr lang="en-US" altLang="zh-CN" sz="15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405AD-E02F-6BCD-DFAD-DA0437EE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07" y="1089717"/>
            <a:ext cx="3688400" cy="231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2A5F12-AC33-34F3-3290-635EAE0B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357124"/>
            <a:ext cx="5456064" cy="3767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73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2203559-9916-7644-503D-D46D75EA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820DE0-F270-8909-65FF-0A026DDA2C79}"/>
              </a:ext>
            </a:extLst>
          </p:cNvPr>
          <p:cNvSpPr txBox="1"/>
          <p:nvPr/>
        </p:nvSpPr>
        <p:spPr>
          <a:xfrm>
            <a:off x="576196" y="994229"/>
            <a:ext cx="8105580" cy="404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GUI</a:t>
            </a:r>
            <a:r>
              <a:rPr lang="zh-CN" altLang="en-US" sz="1600" dirty="0">
                <a:latin typeface="+mn-ea"/>
              </a:rPr>
              <a:t>编程中，事件的处理是通过事件监听器（</a:t>
            </a:r>
            <a:r>
              <a:rPr lang="en-US" altLang="zh-CN" sz="1600" dirty="0">
                <a:latin typeface="+mn-ea"/>
              </a:rPr>
              <a:t>Event Listener</a:t>
            </a:r>
            <a:r>
              <a:rPr lang="zh-CN" altLang="en-US" sz="1600" dirty="0">
                <a:latin typeface="+mn-ea"/>
              </a:rPr>
              <a:t>）来完成的。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常用的时间监听器对象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点击事件监听器 </a:t>
            </a:r>
            <a:r>
              <a:rPr lang="en-US" altLang="zh-CN" sz="1600" dirty="0">
                <a:latin typeface="+mn-ea"/>
              </a:rPr>
              <a:t>ActionListener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 按键事件监听器 </a:t>
            </a:r>
            <a:r>
              <a:rPr lang="en-US" altLang="zh-CN" sz="1600" dirty="0" err="1">
                <a:latin typeface="+mn-ea"/>
              </a:rPr>
              <a:t>KeyListener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鼠标行为监听器 </a:t>
            </a:r>
            <a:r>
              <a:rPr lang="en-US" altLang="zh-CN" sz="1600" dirty="0" err="1">
                <a:latin typeface="+mn-ea"/>
              </a:rPr>
              <a:t>MouseListener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C38F66-13D9-3BEF-1CD6-94737C93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00" y="1857627"/>
            <a:ext cx="3688400" cy="231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BE4121-4D31-41FC-682B-F6123E492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44" y="2278880"/>
            <a:ext cx="5973315" cy="4124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8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2203559-9916-7644-503D-D46D75EA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事件的几种常见写法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820DE0-F270-8909-65FF-0A026DDA2C79}"/>
              </a:ext>
            </a:extLst>
          </p:cNvPr>
          <p:cNvSpPr txBox="1"/>
          <p:nvPr/>
        </p:nvSpPr>
        <p:spPr>
          <a:xfrm>
            <a:off x="190714" y="129496"/>
            <a:ext cx="8105580" cy="3181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300000"/>
              </a:lnSpc>
            </a:pPr>
            <a:endParaRPr lang="en-US" altLang="zh-CN" sz="1600" dirty="0">
              <a:latin typeface="+mn-ea"/>
            </a:endParaRPr>
          </a:p>
          <a:p>
            <a:pPr lvl="1">
              <a:lnSpc>
                <a:spcPct val="300000"/>
              </a:lnSpc>
            </a:pPr>
            <a:r>
              <a:rPr lang="zh-CN" altLang="en-US" b="1" dirty="0">
                <a:latin typeface="+mn-ea"/>
              </a:rPr>
              <a:t>第</a:t>
            </a: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种：直接提供实现类，用于创建事件监听对象</a:t>
            </a:r>
            <a:endParaRPr lang="en-US" altLang="zh-CN" b="1" dirty="0">
              <a:latin typeface="+mn-ea"/>
            </a:endParaRPr>
          </a:p>
          <a:p>
            <a:pPr lvl="1">
              <a:lnSpc>
                <a:spcPct val="300000"/>
              </a:lnSpc>
            </a:pPr>
            <a:r>
              <a:rPr lang="zh-CN" altLang="en-US" b="1" dirty="0">
                <a:latin typeface="+mn-ea"/>
              </a:rPr>
              <a:t>第</a:t>
            </a:r>
            <a:r>
              <a:rPr lang="en-US" altLang="zh-CN" b="1" dirty="0">
                <a:latin typeface="+mn-ea"/>
              </a:rPr>
              <a:t>2</a:t>
            </a:r>
            <a:r>
              <a:rPr lang="zh-CN" altLang="en-US" b="1" dirty="0">
                <a:latin typeface="+mn-ea"/>
              </a:rPr>
              <a:t>种：直接使用匿名内部类的对象，代表事件监听对象</a:t>
            </a:r>
            <a:endParaRPr lang="en-US" altLang="zh-CN" b="1" dirty="0">
              <a:latin typeface="+mn-ea"/>
            </a:endParaRPr>
          </a:p>
          <a:p>
            <a:pPr lvl="1">
              <a:lnSpc>
                <a:spcPct val="300000"/>
              </a:lnSpc>
            </a:pPr>
            <a:r>
              <a:rPr lang="zh-CN" altLang="en-US" b="1" dirty="0">
                <a:latin typeface="+mn-ea"/>
              </a:rPr>
              <a:t>第</a:t>
            </a:r>
            <a:r>
              <a:rPr lang="en-US" altLang="zh-CN" b="1" dirty="0">
                <a:latin typeface="+mn-ea"/>
              </a:rPr>
              <a:t>3</a:t>
            </a:r>
            <a:r>
              <a:rPr lang="zh-CN" altLang="en-US" b="1" dirty="0">
                <a:latin typeface="+mn-ea"/>
              </a:rPr>
              <a:t>种：自定义窗口，让窗口对象实现事件接口</a:t>
            </a:r>
            <a:endParaRPr lang="en-US" altLang="zh-CN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03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5321" y="1200917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42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566F811-EB3D-2EC4-65BE-B639B602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结合</a:t>
            </a:r>
            <a:r>
              <a:rPr lang="en-US" altLang="zh-CN" dirty="0"/>
              <a:t>GUI</a:t>
            </a:r>
            <a:r>
              <a:rPr lang="zh-CN" altLang="en-US" dirty="0"/>
              <a:t>编程实现一个黑马人事管理系统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BA368-0B4F-EE83-C6DD-1CDD81D4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10" y="1250387"/>
            <a:ext cx="5973315" cy="4124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702A9-C180-1583-0B22-56EB3DDD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8" y="2263484"/>
            <a:ext cx="4705853" cy="28228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2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F5212E-4501-4AE4-BCF4-716A62990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469" y="1774984"/>
            <a:ext cx="5254979" cy="1235531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3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创建对象的格式：</a:t>
            </a:r>
            <a:endParaRPr lang="en-US" altLang="zh-CN" sz="13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外部类名.内部类名 对象名 = </a:t>
            </a:r>
            <a:r>
              <a:rPr lang="en-US" altLang="zh-CN" sz="13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</a:t>
            </a:r>
            <a:r>
              <a:rPr lang="en-US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(...).</a:t>
            </a:r>
            <a:r>
              <a:rPr lang="en-US" altLang="zh-CN" sz="13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en-US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r>
              <a:rPr lang="en-US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(...)</a:t>
            </a: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Outer.Inner in = </a:t>
            </a:r>
            <a:r>
              <a:rPr lang="en-US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3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Outer</a:t>
            </a:r>
            <a:r>
              <a:rPr lang="en-US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().</a:t>
            </a:r>
            <a:r>
              <a:rPr lang="en-US" altLang="zh-CN" sz="13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en-US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zh-CN" sz="13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Inner();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A7C4CF-C996-4050-B939-D3D4051D5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96" y="1776785"/>
            <a:ext cx="2438206" cy="1292662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Outer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成员内部类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Inner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en-US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7D9B8F-FB46-3E88-BC7B-4C3D7FB5DC94}"/>
              </a:ext>
            </a:extLst>
          </p:cNvPr>
          <p:cNvSpPr txBox="1"/>
          <p:nvPr/>
        </p:nvSpPr>
        <p:spPr>
          <a:xfrm>
            <a:off x="492391" y="1090334"/>
            <a:ext cx="9827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就是类中的一个普通成员，类似前面我们学过的普通的成员变量、成员方法。</a:t>
            </a:r>
            <a:endParaRPr kumimoji="0" lang="zh-CN" altLang="zh-CN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EBF3C6-8AC1-362A-2DB8-C212976F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成员内部类</a:t>
            </a:r>
          </a:p>
        </p:txBody>
      </p:sp>
      <p:sp>
        <p:nvSpPr>
          <p:cNvPr id="10" name="标题 5">
            <a:extLst>
              <a:ext uri="{FF2B5EF4-FFF2-40B4-BE49-F238E27FC236}">
                <a16:creationId xmlns:a16="http://schemas.microsoft.com/office/drawing/2014/main" id="{D87876C4-96A1-4436-ADA0-A400FD7B69C1}"/>
              </a:ext>
            </a:extLst>
          </p:cNvPr>
          <p:cNvSpPr txBox="1">
            <a:spLocks/>
          </p:cNvSpPr>
          <p:nvPr/>
        </p:nvSpPr>
        <p:spPr>
          <a:xfrm>
            <a:off x="398190" y="3588891"/>
            <a:ext cx="4371779" cy="5171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成员内部类中访问其他成员的特点：</a:t>
            </a:r>
            <a:endParaRPr lang="zh-CN" altLang="en-US" sz="1800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3763828-504B-4614-9DA1-BADB6DF2C124}"/>
              </a:ext>
            </a:extLst>
          </p:cNvPr>
          <p:cNvSpPr txBox="1">
            <a:spLocks/>
          </p:cNvSpPr>
          <p:nvPr/>
        </p:nvSpPr>
        <p:spPr>
          <a:xfrm>
            <a:off x="398190" y="3985731"/>
            <a:ext cx="11048999" cy="1699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、成员内部类种可以直接访问外部类的实例成员、静态成员。</a:t>
            </a:r>
            <a:b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、成员内部类的实例方法中，可以直接拿到当前外部类对象，格式是：外部类名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.this 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235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A2F3ADD-BD86-45B1-8996-C05C8231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4" y="1359878"/>
            <a:ext cx="8178265" cy="3962399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sz="1800" dirty="0"/>
              <a:t>成员内部类是什么？ 如何创建其对象？</a:t>
            </a:r>
            <a:endParaRPr lang="en-US" altLang="zh-CN" sz="18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就是类中的一个普通成员，类似前面我们学过的普通成员变量、成员方法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外部类名.内部类名 对象名 = 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外部类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(...).new 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800" dirty="0"/>
              <a:t>成员内部类的实例方法中，访问其他成员有啥特点？</a:t>
            </a:r>
            <a:endParaRPr lang="en-US" altLang="zh-CN" sz="1800" dirty="0"/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可以直接访问外部类的实例成员、静态成员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可以拿到当前外部类对象，格式是：</a:t>
            </a:r>
            <a:r>
              <a:rPr lang="zh-CN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外部类名</a:t>
            </a:r>
            <a:r>
              <a:rPr lang="zh-CN" altLang="zh-CN" sz="11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800" b="1" dirty="0">
                <a:latin typeface="Consolas" panose="020B0609020204030204" pitchFamily="49" charset="0"/>
                <a:ea typeface="JetBrains Mono"/>
              </a:rPr>
              <a:t>this</a:t>
            </a:r>
            <a:r>
              <a:rPr lang="zh-CN" altLang="en-US" sz="1800" b="1" dirty="0">
                <a:latin typeface="Consolas" panose="020B0609020204030204" pitchFamily="49" charset="0"/>
                <a:ea typeface="JetBrains Mono"/>
              </a:rPr>
              <a:t>。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4699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5298" y="1156093"/>
            <a:ext cx="2360878" cy="397540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内部类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函数式编程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GUI</a:t>
            </a: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综合小项目</a:t>
            </a:r>
            <a:endParaRPr kumimoji="1" lang="en-US" altLang="zh-CN" b="1" dirty="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DE0B2CC-E8F2-05FE-3087-2A03784DDB4B}"/>
              </a:ext>
            </a:extLst>
          </p:cNvPr>
          <p:cNvSpPr/>
          <p:nvPr/>
        </p:nvSpPr>
        <p:spPr>
          <a:xfrm>
            <a:off x="6511938" y="980933"/>
            <a:ext cx="1429361" cy="2118043"/>
          </a:xfrm>
          <a:prstGeom prst="leftBrace">
            <a:avLst>
              <a:gd name="adj1" fmla="val 21511"/>
              <a:gd name="adj2" fmla="val 5096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E53BB-4863-A1E1-8271-E361A8143548}"/>
              </a:ext>
            </a:extLst>
          </p:cNvPr>
          <p:cNvSpPr txBox="1"/>
          <p:nvPr/>
        </p:nvSpPr>
        <p:spPr>
          <a:xfrm>
            <a:off x="7389718" y="980933"/>
            <a:ext cx="1483098" cy="1996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成员内部类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静态内部类</a:t>
            </a:r>
            <a:endParaRPr lang="en-US" altLang="zh-CN" sz="16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局部内部类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n-ea"/>
              </a:rPr>
              <a:t>匿名内部类</a:t>
            </a:r>
          </a:p>
        </p:txBody>
      </p:sp>
    </p:spTree>
    <p:extLst>
      <p:ext uri="{BB962C8B-B14F-4D97-AF65-F5344CB8AC3E}">
        <p14:creationId xmlns:p14="http://schemas.microsoft.com/office/powerpoint/2010/main" val="2376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97AB941-011B-44BA-813F-9B589880D808}"/>
              </a:ext>
            </a:extLst>
          </p:cNvPr>
          <p:cNvSpPr txBox="1"/>
          <p:nvPr/>
        </p:nvSpPr>
        <p:spPr>
          <a:xfrm>
            <a:off x="576196" y="1004206"/>
            <a:ext cx="4707926" cy="161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修饰的内部类，属于外部类自己持有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。</a:t>
            </a:r>
          </a:p>
          <a:p>
            <a:pPr indent="-609585">
              <a:lnSpc>
                <a:spcPct val="200000"/>
              </a:lnSpc>
              <a:defRPr/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609585">
              <a:lnSpc>
                <a:spcPct val="200000"/>
              </a:lnSpc>
              <a:defRPr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E14D8D-5FDE-46D6-85F8-9A962BFB7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0" y="1821018"/>
            <a:ext cx="2739569" cy="1200329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Fira Code Medium"/>
              </a:rPr>
              <a:t>public class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 Medium"/>
              </a:rPr>
              <a:t>Outer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Fira Code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</a:rPr>
              <a:t>// </a:t>
            </a:r>
            <a:r>
              <a:rPr kumimoji="0" lang="zh-CN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静态内部类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Fira Code Medium"/>
              </a:rPr>
              <a:t>public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Fira Code Medium"/>
              </a:rPr>
              <a:t>static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Fira Code Medium"/>
              </a:rPr>
              <a:t>class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 Medium"/>
              </a:rPr>
              <a:t>Inner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Fira Code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Fira Code Medium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5212E-4501-4AE4-BCF4-716A62990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432" y="1821018"/>
            <a:ext cx="4303135" cy="896977"/>
          </a:xfrm>
          <a:prstGeom prst="rect">
            <a:avLst/>
          </a:prstGeom>
          <a:solidFill>
            <a:srgbClr val="F9FBF9"/>
          </a:solidFill>
          <a:ln w="9525" cap="flat" cmpd="sng" algn="ctr">
            <a:solidFill>
              <a:srgbClr val="F9FBF9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外部类名.内部类名 对象名 = new 外部类.内部类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lang="zh-CN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Outer.Inner in = 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zh-CN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Outer.Inner();</a:t>
            </a: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794D1CD3-5371-939B-1953-7794F536A0AC}"/>
              </a:ext>
            </a:extLst>
          </p:cNvPr>
          <p:cNvSpPr txBox="1">
            <a:spLocks/>
          </p:cNvSpPr>
          <p:nvPr/>
        </p:nvSpPr>
        <p:spPr>
          <a:xfrm>
            <a:off x="478287" y="3558770"/>
            <a:ext cx="10698800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静态内部类中访问外部类成员的特点	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6A4DA58-1811-1A7E-EC57-398BEC031C1D}"/>
              </a:ext>
            </a:extLst>
          </p:cNvPr>
          <p:cNvSpPr txBox="1">
            <a:spLocks/>
          </p:cNvSpPr>
          <p:nvPr/>
        </p:nvSpPr>
        <p:spPr>
          <a:xfrm>
            <a:off x="478287" y="4139610"/>
            <a:ext cx="6941900" cy="517190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可以直接访问外部类的静态成员，不可以直接访问外部类的实例成员。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38A219-4CCF-E67D-C168-D7F179DC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静态内部类</a:t>
            </a:r>
          </a:p>
        </p:txBody>
      </p:sp>
    </p:spTree>
    <p:extLst>
      <p:ext uri="{BB962C8B-B14F-4D97-AF65-F5344CB8AC3E}">
        <p14:creationId xmlns:p14="http://schemas.microsoft.com/office/powerpoint/2010/main" val="18327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13918</TotalTime>
  <Words>4596</Words>
  <Application>Microsoft Office PowerPoint</Application>
  <PresentationFormat>宽屏</PresentationFormat>
  <Paragraphs>489</Paragraphs>
  <Slides>61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61</vt:i4>
      </vt:variant>
    </vt:vector>
  </HeadingPairs>
  <TitlesOfParts>
    <vt:vector size="84" baseType="lpstr">
      <vt:lpstr>Alibaba PuHuiTi B</vt:lpstr>
      <vt:lpstr>Alibaba PuHuiTi M</vt:lpstr>
      <vt:lpstr>Alibaba PuHuiTi Medium</vt:lpstr>
      <vt:lpstr>Alibaba PuHuiTi R</vt:lpstr>
      <vt:lpstr>-apple-system</vt:lpstr>
      <vt:lpstr>阿里巴巴普惠体</vt:lpstr>
      <vt:lpstr>阿里巴巴普惠体 Heavy</vt:lpstr>
      <vt:lpstr>阿里巴巴普惠体 Medium</vt:lpstr>
      <vt:lpstr>等线</vt:lpstr>
      <vt:lpstr>楷体</vt:lpstr>
      <vt:lpstr>思源黑体 CN Bold</vt:lpstr>
      <vt:lpstr>微软雅黑</vt:lpstr>
      <vt:lpstr>Arial</vt:lpstr>
      <vt:lpstr>Arial Black</vt:lpstr>
      <vt:lpstr>Calisto MT</vt:lpstr>
      <vt:lpstr>Consolas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面向对象高级</vt:lpstr>
      <vt:lpstr>PowerPoint 演示文稿</vt:lpstr>
      <vt:lpstr>代码块</vt:lpstr>
      <vt:lpstr>PowerPoint 演示文稿</vt:lpstr>
      <vt:lpstr>内部类</vt:lpstr>
      <vt:lpstr>成员内部类</vt:lpstr>
      <vt:lpstr>PowerPoint 演示文稿</vt:lpstr>
      <vt:lpstr>PowerPoint 演示文稿</vt:lpstr>
      <vt:lpstr>静态内部类</vt:lpstr>
      <vt:lpstr>PowerPoint 演示文稿</vt:lpstr>
      <vt:lpstr>PowerPoint 演示文稿</vt:lpstr>
      <vt:lpstr>局部内部类（了解）</vt:lpstr>
      <vt:lpstr>PowerPoint 演示文稿</vt:lpstr>
      <vt:lpstr>匿名内部类</vt:lpstr>
      <vt:lpstr>PowerPoint 演示文稿</vt:lpstr>
      <vt:lpstr>PowerPoint 演示文稿</vt:lpstr>
      <vt:lpstr>匿名内部类在开发中的常见形式</vt:lpstr>
      <vt:lpstr>PowerPoint 演示文稿</vt:lpstr>
      <vt:lpstr>匿名内部类在开发中的真实使用场景示例</vt:lpstr>
      <vt:lpstr>使用comparator接口的匿名内部类实现对数组进行排序</vt:lpstr>
      <vt:lpstr>PowerPoint 演示文稿</vt:lpstr>
      <vt:lpstr>函数式编程</vt:lpstr>
      <vt:lpstr>Lambda表达式</vt:lpstr>
      <vt:lpstr>PowerPoint 演示文稿</vt:lpstr>
      <vt:lpstr>PowerPoint 演示文稿</vt:lpstr>
      <vt:lpstr>使用Lambda简化comparator接口的匿名内部类</vt:lpstr>
      <vt:lpstr>Lambda表达式的省略规则</vt:lpstr>
      <vt:lpstr>PowerPoint 演示文稿</vt:lpstr>
      <vt:lpstr>静态方法引用</vt:lpstr>
      <vt:lpstr>PowerPoint 演示文稿</vt:lpstr>
      <vt:lpstr>静态方法引用</vt:lpstr>
      <vt:lpstr>PowerPoint 演示文稿</vt:lpstr>
      <vt:lpstr>特定类的方法引用</vt:lpstr>
      <vt:lpstr>PowerPoint 演示文稿</vt:lpstr>
      <vt:lpstr>构造器引用</vt:lpstr>
      <vt:lpstr>PowerPoint 演示文稿</vt:lpstr>
      <vt:lpstr>String是什么，有什么用？</vt:lpstr>
      <vt:lpstr>String创建字符串对象的方式</vt:lpstr>
      <vt:lpstr>String提供的常用方法</vt:lpstr>
      <vt:lpstr>PowerPoint 演示文稿</vt:lpstr>
      <vt:lpstr>登录功能</vt:lpstr>
      <vt:lpstr>开发验证码</vt:lpstr>
      <vt:lpstr>PowerPoint 演示文稿</vt:lpstr>
      <vt:lpstr>什么是集合？</vt:lpstr>
      <vt:lpstr>集合的种类很多</vt:lpstr>
      <vt:lpstr>ArrayList集合学什么</vt:lpstr>
      <vt:lpstr>ArrayList集合</vt:lpstr>
      <vt:lpstr>PowerPoint 演示文稿</vt:lpstr>
      <vt:lpstr>PowerPoint 演示文稿</vt:lpstr>
      <vt:lpstr>什么是GUI编程？</vt:lpstr>
      <vt:lpstr>Java的GUI编程包</vt:lpstr>
      <vt:lpstr>常见的布局管理器</vt:lpstr>
      <vt:lpstr>通过AI帮助生成想要的GUI界面</vt:lpstr>
      <vt:lpstr>通过AI帮助生成想要的GUI界面</vt:lpstr>
      <vt:lpstr>PowerPoint 演示文稿</vt:lpstr>
      <vt:lpstr>事件处理</vt:lpstr>
      <vt:lpstr>事件的几种常见写法</vt:lpstr>
      <vt:lpstr>PowerPoint 演示文稿</vt:lpstr>
      <vt:lpstr>结合GUI编程实现一个黑马人事管理系统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l d</cp:lastModifiedBy>
  <cp:revision>1139</cp:revision>
  <cp:lastPrinted>2022-05-29T16:00:00Z</cp:lastPrinted>
  <dcterms:created xsi:type="dcterms:W3CDTF">2022-05-29T16:00:00Z</dcterms:created>
  <dcterms:modified xsi:type="dcterms:W3CDTF">2024-07-10T07:20:51Z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